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Slab"/>
      <p:regular r:id="rId50"/>
      <p:bold r:id="rId51"/>
    </p:embeddedFont>
    <p:embeddedFont>
      <p:font typeface="Source Sans Pr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Slab-bold.fntdata"/><Relationship Id="rId50" Type="http://schemas.openxmlformats.org/officeDocument/2006/relationships/font" Target="fonts/RobotoSlab-regular.fntdata"/><Relationship Id="rId53" Type="http://schemas.openxmlformats.org/officeDocument/2006/relationships/font" Target="fonts/SourceSansPro-bold.fntdata"/><Relationship Id="rId52" Type="http://schemas.openxmlformats.org/officeDocument/2006/relationships/font" Target="fonts/SourceSansPro-regular.fntdata"/><Relationship Id="rId11" Type="http://schemas.openxmlformats.org/officeDocument/2006/relationships/slide" Target="slides/slide6.xml"/><Relationship Id="rId55" Type="http://schemas.openxmlformats.org/officeDocument/2006/relationships/font" Target="fonts/SourceSansPro-boldItalic.fntdata"/><Relationship Id="rId10" Type="http://schemas.openxmlformats.org/officeDocument/2006/relationships/slide" Target="slides/slide5.xml"/><Relationship Id="rId54" Type="http://schemas.openxmlformats.org/officeDocument/2006/relationships/font" Target="fonts/SourceSansPr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dafef181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dafef181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 observa que están distribuidos mayoritariamente entre 0 y 300000, con algunos valores mayores a está cantidad.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En cuanto a medidas cuantitativas: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Observando el coeficiente de variación que es mayor a 0,3 se puede decir que la variable representa un conjunto heterogéneo por lo que la media no representa una buena medida de tendencia central, en su lugar es preferible la mediana.</a:t>
            </a:r>
            <a:endParaRPr/>
          </a:p>
          <a:p>
            <a:pPr indent="0" lvl="0" marL="0" rtl="0" algn="l">
              <a:spcBef>
                <a:spcPts val="0"/>
              </a:spcBef>
              <a:spcAft>
                <a:spcPts val="0"/>
              </a:spcAft>
              <a:buClr>
                <a:schemeClr val="dk1"/>
              </a:buClr>
              <a:buSzPts val="1100"/>
              <a:buFont typeface="Arial"/>
              <a:buNone/>
            </a:pPr>
            <a:r>
              <a:rPr lang="en"/>
              <a:t>En base a los coeficientes de asimetría y curtosis se puede decir que el salario sigue una distribución asimétrica a la derecha y muy leptocúrtica, lo que puede visualizarse gráficamente en el histograma.</a:t>
            </a:r>
            <a:endParaRPr/>
          </a:p>
          <a:p>
            <a:pPr indent="0" lvl="0" marL="0" rtl="0" algn="l">
              <a:spcBef>
                <a:spcPts val="0"/>
              </a:spcBef>
              <a:spcAft>
                <a:spcPts val="0"/>
              </a:spcAft>
              <a:buNone/>
            </a:pPr>
            <a:r>
              <a:t/>
            </a:r>
            <a:endParaRPr/>
          </a:p>
          <a:p>
            <a:pPr indent="0" lvl="0" marL="0" rtl="0" algn="just">
              <a:lnSpc>
                <a:spcPct val="115000"/>
              </a:lnSpc>
              <a:spcBef>
                <a:spcPts val="100"/>
              </a:spcBef>
              <a:spcAft>
                <a:spcPts val="0"/>
              </a:spcAft>
              <a:buNone/>
            </a:pPr>
            <a:r>
              <a:rPr lang="en">
                <a:solidFill>
                  <a:srgbClr val="212121"/>
                </a:solidFill>
                <a:highlight>
                  <a:srgbClr val="FFFFFF"/>
                </a:highlight>
              </a:rPr>
              <a:t>En cuanto a la verificación de la normalidad en la distribución se utiliza el test de Lilliefors (Kolmogorov-Smirnov) por tratarse de un dataset de más de 50 muestras</a:t>
            </a:r>
            <a:endParaRPr>
              <a:solidFill>
                <a:srgbClr val="212121"/>
              </a:solidFill>
              <a:highlight>
                <a:srgbClr val="FFFFFF"/>
              </a:highlight>
            </a:endParaRPr>
          </a:p>
          <a:p>
            <a:pPr indent="0" lvl="0" marL="0" rtl="0" algn="just">
              <a:lnSpc>
                <a:spcPct val="115000"/>
              </a:lnSpc>
              <a:spcBef>
                <a:spcPts val="300"/>
              </a:spcBef>
              <a:spcAft>
                <a:spcPts val="0"/>
              </a:spcAft>
              <a:buClr>
                <a:schemeClr val="dk1"/>
              </a:buClr>
              <a:buSzPts val="1100"/>
              <a:buFont typeface="Arial"/>
              <a:buNone/>
            </a:pPr>
            <a:r>
              <a:rPr lang="en">
                <a:solidFill>
                  <a:srgbClr val="212121"/>
                </a:solidFill>
                <a:highlight>
                  <a:srgbClr val="FFFFFF"/>
                </a:highlight>
              </a:rPr>
              <a:t>El p-value es menor a 0.05 por lo que puede rechazarse la hipótesis nula y concluir que la distribución no es normal.</a:t>
            </a:r>
            <a:endParaRPr/>
          </a:p>
          <a:p>
            <a:pPr indent="0" lvl="0" marL="0" rtl="0" algn="l">
              <a:spcBef>
                <a:spcPts val="3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dafef181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dafef181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a:solidFill>
                  <a:srgbClr val="212121"/>
                </a:solidFill>
                <a:highlight>
                  <a:srgbClr val="FFFFFF"/>
                </a:highlight>
              </a:rPr>
              <a:t>Observando los años de los datos, aproximadamente la mitad corresponden al 2022, y del resto una gran parte corresponde al 2021 mientras que el resto son del 2020.</a:t>
            </a:r>
            <a:endParaRPr>
              <a:solidFill>
                <a:srgbClr val="212121"/>
              </a:solidFill>
              <a:highlight>
                <a:srgbClr val="FFFFFF"/>
              </a:highlight>
            </a:endParaRPr>
          </a:p>
          <a:p>
            <a:pPr indent="0" lvl="0" marL="0" rtl="0" algn="l">
              <a:spcBef>
                <a:spcPts val="300"/>
              </a:spcBef>
              <a:spcAft>
                <a:spcPts val="0"/>
              </a:spcAft>
              <a:buNone/>
            </a:pPr>
            <a:r>
              <a:t/>
            </a:r>
            <a:endParaRPr>
              <a:solidFill>
                <a:srgbClr val="21212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dafef181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dafef181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u="sng">
                <a:solidFill>
                  <a:srgbClr val="212121"/>
                </a:solidFill>
                <a:highlight>
                  <a:srgbClr val="FFFFFF"/>
                </a:highlight>
              </a:rPr>
              <a:t>P</a:t>
            </a:r>
            <a:r>
              <a:rPr lang="en">
                <a:solidFill>
                  <a:srgbClr val="212121"/>
                </a:solidFill>
                <a:highlight>
                  <a:srgbClr val="FFFFFF"/>
                </a:highlight>
              </a:rPr>
              <a:t>ara el caso de los distintos niveles de experiencia se observa que la mayor cantidad de trabajadores son de nivel Senior y un poco menos de nivel intermedio, mientras que hay pocos de nivel Junior y la menor cantidad es de nivel ejecutivo.</a:t>
            </a:r>
            <a:endParaRPr>
              <a:solidFill>
                <a:srgbClr val="212121"/>
              </a:solidFill>
              <a:highlight>
                <a:srgbClr val="FFFFFF"/>
              </a:highlight>
            </a:endParaRPr>
          </a:p>
          <a:p>
            <a:pPr indent="0" lvl="0" marL="0" rtl="0" algn="l">
              <a:spcBef>
                <a:spcPts val="300"/>
              </a:spcBef>
              <a:spcAft>
                <a:spcPts val="0"/>
              </a:spcAft>
              <a:buNone/>
            </a:pPr>
            <a:r>
              <a:t/>
            </a:r>
            <a:endParaRPr>
              <a:solidFill>
                <a:srgbClr val="21212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dafef181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dafef181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a:solidFill>
                  <a:srgbClr val="212121"/>
                </a:solidFill>
                <a:highlight>
                  <a:srgbClr val="FFFFFF"/>
                </a:highlight>
              </a:rPr>
              <a:t>Para el caso del tipo de empleo se ve que casi en su totalidad los trabajadores son full time, con muy pocos datos de los demás tipos.Para este dataset, la variable está muy desbalanceada, por lo que al utilizar está variable para análisis se debe tener cuidado al tener poca cantidad de muestras de algunos valores.</a:t>
            </a:r>
            <a:endParaRPr>
              <a:solidFill>
                <a:srgbClr val="212121"/>
              </a:solidFill>
              <a:highlight>
                <a:srgbClr val="FFFFFF"/>
              </a:highlight>
            </a:endParaRPr>
          </a:p>
          <a:p>
            <a:pPr indent="0" lvl="0" marL="0" rtl="0" algn="l">
              <a:spcBef>
                <a:spcPts val="300"/>
              </a:spcBef>
              <a:spcAft>
                <a:spcPts val="0"/>
              </a:spcAft>
              <a:buNone/>
            </a:pPr>
            <a:r>
              <a:t/>
            </a:r>
            <a:endParaRPr>
              <a:solidFill>
                <a:srgbClr val="21212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dafef181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dafef181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300"/>
              </a:spcAft>
              <a:buClr>
                <a:schemeClr val="dk1"/>
              </a:buClr>
              <a:buSzPts val="1100"/>
              <a:buFont typeface="Arial"/>
              <a:buNone/>
            </a:pPr>
            <a:r>
              <a:rPr lang="en" u="sng">
                <a:solidFill>
                  <a:srgbClr val="212121"/>
                </a:solidFill>
                <a:highlight>
                  <a:srgbClr val="FFFFFF"/>
                </a:highlight>
              </a:rPr>
              <a:t>Cargo</a:t>
            </a:r>
            <a:r>
              <a:rPr lang="en">
                <a:solidFill>
                  <a:srgbClr val="212121"/>
                </a:solidFill>
                <a:highlight>
                  <a:srgbClr val="FFFFFF"/>
                </a:highlight>
              </a:rPr>
              <a:t>: Las conclusiones que pueden extraerse es que la gran mayoría, casi el 90%, de los trabajadores tienen cargos como ingenieros, científicos o analistas y el resto están distribuidos en otros cargos como gerentes o jefes, etc.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dafef181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dafef181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300"/>
              </a:spcAft>
              <a:buNone/>
            </a:pPr>
            <a:r>
              <a:rPr lang="en" u="sng">
                <a:solidFill>
                  <a:srgbClr val="212121"/>
                </a:solidFill>
                <a:highlight>
                  <a:srgbClr val="FFFFFF"/>
                </a:highlight>
              </a:rPr>
              <a:t>Moneda remunerada</a:t>
            </a:r>
            <a:r>
              <a:rPr lang="en">
                <a:solidFill>
                  <a:srgbClr val="212121"/>
                </a:solidFill>
                <a:highlight>
                  <a:srgbClr val="FFFFFF"/>
                </a:highlight>
              </a:rPr>
              <a:t>: Se ve que la moneda predominante en las remuneraciones es en dólares, seguido por el euro, la libra, la rupia india y el dólar canadiense, luego otras monedas en una cantidad muy pequeña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dafef181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dafef181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300"/>
              </a:spcAft>
              <a:buNone/>
            </a:pPr>
            <a:r>
              <a:rPr lang="en" u="sng">
                <a:solidFill>
                  <a:srgbClr val="212121"/>
                </a:solidFill>
                <a:highlight>
                  <a:srgbClr val="FFFFFF"/>
                </a:highlight>
              </a:rPr>
              <a:t>Residencia del empleado</a:t>
            </a:r>
            <a:r>
              <a:rPr lang="en">
                <a:solidFill>
                  <a:srgbClr val="212121"/>
                </a:solidFill>
                <a:highlight>
                  <a:srgbClr val="FFFFFF"/>
                </a:highlight>
              </a:rPr>
              <a:t>: Como cabe esperar, los porcentajes son similares a los de las monedas remuneradas, ya que por lo general una persona cobrará en la moneda del país donde vive. Sin embargo, hay mayor variedad ya que hay casos dónde los trabajadores prefieren cobrar en dólares por ser una moneda más fuerte que la local.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dafef181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dafef181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u="sng">
                <a:solidFill>
                  <a:srgbClr val="212121"/>
                </a:solidFill>
                <a:highlight>
                  <a:srgbClr val="FFFFFF"/>
                </a:highlight>
              </a:rPr>
              <a:t>Ratio de trabajo remoto</a:t>
            </a:r>
            <a:r>
              <a:rPr lang="en">
                <a:solidFill>
                  <a:srgbClr val="212121"/>
                </a:solidFill>
                <a:highlight>
                  <a:srgbClr val="FFFFFF"/>
                </a:highlight>
              </a:rPr>
              <a:t>: En el caso del ratio de trabajo remoto se puede observar que casi dos tercios de los trabajadores trabajan de manera totalmente remota, mientras que el porcentaje que lo hace de manera presencial o semi-remota ocupan casi un tercio y son similares entre ellos.</a:t>
            </a:r>
            <a:endParaRPr>
              <a:solidFill>
                <a:srgbClr val="212121"/>
              </a:solidFill>
              <a:highlight>
                <a:srgbClr val="FFFFFF"/>
              </a:highlight>
            </a:endParaRPr>
          </a:p>
          <a:p>
            <a:pPr indent="0" lvl="0" marL="0" rtl="0" algn="just">
              <a:lnSpc>
                <a:spcPct val="115000"/>
              </a:lnSpc>
              <a:spcBef>
                <a:spcPts val="300"/>
              </a:spcBef>
              <a:spcAft>
                <a:spcPts val="300"/>
              </a:spcAft>
              <a:buNone/>
            </a:pPr>
            <a:r>
              <a:t/>
            </a:r>
            <a:endParaRPr u="sng">
              <a:solidFill>
                <a:srgbClr val="21212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dafef181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fdafef181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u="sng">
                <a:solidFill>
                  <a:srgbClr val="212121"/>
                </a:solidFill>
                <a:highlight>
                  <a:srgbClr val="FFFFFF"/>
                </a:highlight>
              </a:rPr>
              <a:t>Sede de la empresa</a:t>
            </a:r>
            <a:r>
              <a:rPr lang="en">
                <a:solidFill>
                  <a:srgbClr val="212121"/>
                </a:solidFill>
                <a:highlight>
                  <a:srgbClr val="FFFFFF"/>
                </a:highlight>
              </a:rPr>
              <a:t>: Nuevamente una variación similar a la de la residencia de los empleados.</a:t>
            </a:r>
            <a:endParaRPr>
              <a:solidFill>
                <a:srgbClr val="212121"/>
              </a:solidFill>
              <a:highlight>
                <a:srgbClr val="FFFFFF"/>
              </a:highlight>
            </a:endParaRPr>
          </a:p>
          <a:p>
            <a:pPr indent="0" lvl="0" marL="0" rtl="0" algn="just">
              <a:lnSpc>
                <a:spcPct val="115000"/>
              </a:lnSpc>
              <a:spcBef>
                <a:spcPts val="300"/>
              </a:spcBef>
              <a:spcAft>
                <a:spcPts val="300"/>
              </a:spcAft>
              <a:buNone/>
            </a:pPr>
            <a:r>
              <a:t/>
            </a:r>
            <a:endParaRPr u="sng">
              <a:solidFill>
                <a:srgbClr val="212121"/>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dafef181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dafef181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u="sng">
                <a:solidFill>
                  <a:srgbClr val="212121"/>
                </a:solidFill>
                <a:highlight>
                  <a:srgbClr val="FFFFFF"/>
                </a:highlight>
              </a:rPr>
              <a:t>Tamaño de la empresa</a:t>
            </a:r>
            <a:r>
              <a:rPr lang="en">
                <a:solidFill>
                  <a:srgbClr val="212121"/>
                </a:solidFill>
                <a:highlight>
                  <a:srgbClr val="FFFFFF"/>
                </a:highlight>
              </a:rPr>
              <a:t>: En cuanto al tamaño de la empresa la mayoría de los trabajadores pertenecen a una empresa mediana, un tercio a empresa grandes y unos pocos a empresas pequeñas.</a:t>
            </a:r>
            <a:endParaRPr>
              <a:solidFill>
                <a:srgbClr val="212121"/>
              </a:solidFill>
              <a:highlight>
                <a:srgbClr val="FFFFFF"/>
              </a:highlight>
            </a:endParaRPr>
          </a:p>
          <a:p>
            <a:pPr indent="0" lvl="0" marL="0" rtl="0" algn="just">
              <a:lnSpc>
                <a:spcPct val="115000"/>
              </a:lnSpc>
              <a:spcBef>
                <a:spcPts val="300"/>
              </a:spcBef>
              <a:spcAft>
                <a:spcPts val="300"/>
              </a:spcAft>
              <a:buNone/>
            </a:pPr>
            <a:r>
              <a:t/>
            </a:r>
            <a:endParaRPr u="sng">
              <a:solidFill>
                <a:srgbClr val="212121"/>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dafef18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dafef18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Esto nos dice que el dataset está compuesto por 607 observaciones con un total de 12 variables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Una descripción detallada de los datos de cada variable del dataset:</a:t>
            </a:r>
            <a:endParaRPr>
              <a:solidFill>
                <a:schemeClr val="dk1"/>
              </a:solidFill>
            </a:endParaRPr>
          </a:p>
          <a:p>
            <a:pPr indent="0" lvl="0" marL="0" rtl="0" algn="just">
              <a:lnSpc>
                <a:spcPct val="115000"/>
              </a:lnSpc>
              <a:spcBef>
                <a:spcPts val="100"/>
              </a:spcBef>
              <a:spcAft>
                <a:spcPts val="300"/>
              </a:spcAft>
              <a:buClr>
                <a:schemeClr val="dk1"/>
              </a:buClr>
              <a:buSzPts val="1100"/>
              <a:buFont typeface="Arial"/>
              <a:buNone/>
            </a:pPr>
            <a:r>
              <a:rPr lang="en">
                <a:solidFill>
                  <a:srgbClr val="212121"/>
                </a:solidFill>
                <a:highlight>
                  <a:srgbClr val="FFFFFF"/>
                </a:highlight>
              </a:rPr>
              <a:t>En cuanto a la calidad del dataset, se observa que no contiene valores incorrectos y en cuanto a valores nulos estos sólo aparecen en la variable "remote_ratio" la cuál tiene como posible valor al cero, por lo cual no hay ningún inconveniente.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dafef181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dafef181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t/>
            </a:r>
            <a:endParaRPr>
              <a:solidFill>
                <a:srgbClr val="212121"/>
              </a:solidFill>
              <a:highlight>
                <a:srgbClr val="FFFFFF"/>
              </a:highlight>
            </a:endParaRPr>
          </a:p>
          <a:p>
            <a:pPr indent="0" lvl="0" marL="0" rtl="0" algn="just">
              <a:lnSpc>
                <a:spcPct val="115000"/>
              </a:lnSpc>
              <a:spcBef>
                <a:spcPts val="300"/>
              </a:spcBef>
              <a:spcAft>
                <a:spcPts val="0"/>
              </a:spcAft>
              <a:buNone/>
            </a:pPr>
            <a:r>
              <a:rPr lang="en">
                <a:solidFill>
                  <a:srgbClr val="212121"/>
                </a:solidFill>
                <a:highlight>
                  <a:srgbClr val="FFFFFF"/>
                </a:highlight>
              </a:rPr>
              <a:t>Se analiza la variable salario con respecto a cada una de las otras variables para encontrar posibles efectos de las mismas con el salario.</a:t>
            </a:r>
            <a:endParaRPr>
              <a:solidFill>
                <a:srgbClr val="212121"/>
              </a:solidFill>
              <a:highlight>
                <a:srgbClr val="FFFFFF"/>
              </a:highlight>
            </a:endParaRPr>
          </a:p>
          <a:p>
            <a:pPr indent="0" lvl="0" marL="0" rtl="0" algn="just">
              <a:lnSpc>
                <a:spcPct val="115000"/>
              </a:lnSpc>
              <a:spcBef>
                <a:spcPts val="300"/>
              </a:spcBef>
              <a:spcAft>
                <a:spcPts val="0"/>
              </a:spcAft>
              <a:buNone/>
            </a:pPr>
            <a:r>
              <a:rPr lang="en">
                <a:solidFill>
                  <a:srgbClr val="212121"/>
                </a:solidFill>
                <a:highlight>
                  <a:srgbClr val="FFFFFF"/>
                </a:highlight>
              </a:rPr>
              <a:t>En todos los casos se realizaron tests no paramétricos ya que en todos los análisis al menos un grupo no cumplía el supuesto de normalidad.</a:t>
            </a:r>
            <a:endParaRPr>
              <a:solidFill>
                <a:srgbClr val="212121"/>
              </a:solidFill>
              <a:highlight>
                <a:srgbClr val="FFFFFF"/>
              </a:highlight>
            </a:endParaRPr>
          </a:p>
          <a:p>
            <a:pPr indent="0" lvl="0" marL="0" rtl="0" algn="just">
              <a:lnSpc>
                <a:spcPct val="115000"/>
              </a:lnSpc>
              <a:spcBef>
                <a:spcPts val="300"/>
              </a:spcBef>
              <a:spcAft>
                <a:spcPts val="300"/>
              </a:spcAft>
              <a:buNone/>
            </a:pPr>
            <a:r>
              <a:rPr lang="en">
                <a:solidFill>
                  <a:srgbClr val="212121"/>
                </a:solidFill>
                <a:highlight>
                  <a:srgbClr val="FFFFFF"/>
                </a:highlight>
              </a:rPr>
              <a:t>En todos los casos se encontraron diferencias significativas entre al menos dos grupos.</a:t>
            </a:r>
            <a:endParaRPr u="sng">
              <a:solidFill>
                <a:srgbClr val="212121"/>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dafef181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dafef181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a:solidFill>
                  <a:srgbClr val="212121"/>
                </a:solidFill>
                <a:highlight>
                  <a:srgbClr val="FFFFFF"/>
                </a:highlight>
              </a:rPr>
              <a:t>Gráficamente pareciese que los salarios de 2020 y 2021 son similares pero que ambos difieren de los pagados en 2022.</a:t>
            </a:r>
            <a:endParaRPr>
              <a:solidFill>
                <a:srgbClr val="212121"/>
              </a:solidFill>
              <a:highlight>
                <a:srgbClr val="FFFFFF"/>
              </a:highlight>
            </a:endParaRPr>
          </a:p>
          <a:p>
            <a:pPr indent="0" lvl="0" marL="0" rtl="0" algn="just">
              <a:lnSpc>
                <a:spcPct val="115000"/>
              </a:lnSpc>
              <a:spcBef>
                <a:spcPts val="300"/>
              </a:spcBef>
              <a:spcAft>
                <a:spcPts val="0"/>
              </a:spcAft>
              <a:buNone/>
            </a:pPr>
            <a:r>
              <a:t/>
            </a:r>
            <a:endParaRPr>
              <a:solidFill>
                <a:srgbClr val="212121"/>
              </a:solidFill>
              <a:highlight>
                <a:srgbClr val="FFFFFF"/>
              </a:highlight>
            </a:endParaRPr>
          </a:p>
          <a:p>
            <a:pPr indent="0" lvl="0" marL="0" rtl="0" algn="just">
              <a:lnSpc>
                <a:spcPct val="115000"/>
              </a:lnSpc>
              <a:spcBef>
                <a:spcPts val="300"/>
              </a:spcBef>
              <a:spcAft>
                <a:spcPts val="300"/>
              </a:spcAft>
              <a:buNone/>
            </a:pPr>
            <a:r>
              <a:rPr lang="en">
                <a:solidFill>
                  <a:srgbClr val="212121"/>
                </a:solidFill>
                <a:highlight>
                  <a:srgbClr val="FFFFFF"/>
                </a:highlight>
              </a:rPr>
              <a:t>En conclusión, no existe evidencia para decir que los salarios de 2020 y 2021 sean diferentes entre sí, pero si se diferencian ambos con respecto a los salarios de 2022, lo cual indica que los salarios pagados en 2022 son más altos. Esto puede explicarse, tal vez, por el contexto de pandemia que se vivió en 2020/2021, donde su efecto ya fue muy leve durante 2022.</a:t>
            </a:r>
            <a:endParaRPr>
              <a:solidFill>
                <a:srgbClr val="212121"/>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dafef181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dafef181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Gráficamente se puede observar que parecieran ser similares los salarios entre trabajadores de experiencia junior e intermedio pero que según los otros niveles de experiencia el salario difiere significativamente.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conclusión, se puede decir que hay diferencia significativa entre todos los niveles de experiencia. Los trabajadores de nivel ejecutivo reciben mejores salarios, luego los trabajadores senior, seguidos por los intermedios y finalmente los junior.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dafef181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dafef181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Gráficamente pareciese que la distribución de los salarios según tipo de empleo son diferentes.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conclusión, existe evidencia para afirmar que los salarios entre trabajadores de tipo part-time con los contract-time y full-time, pero no para el caso de las demás comparaciones. Esto indicaría que está variable no es tan significativa para el caso de los salarios, también pueden deberse los resultados a la baja representación de trabajadores de tipo de empleo diferente al full-time como se vió previamente.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dafef1816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dafef1816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Para este caso se analizarán solo monedas las cuales haya más de 3 observaciones para simplificar el análisis y evitar sacar conclusiones de un grupo del cuál se posee pocas observaciones. Gráficamente es difícil establecer diferencias o no, pareciese que los salarios pagados en rupias indias son considerablemente más bajos al resto y los pagados en dólares mayores.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conclusión, se ve que los salarios remunerados en rupia india y en dólar son diferentes significativamente con los demás, lo que indica que los salarios pagados en rupia india son menores y los pagados en dólares mayores. También se puede decir que no existe evidencia para decir que los salarios remunerados en dólar canadiense y libras son diferentes. Finalmente los salarios remunerados en euros comparados con los remunerados en dólar canadiense son diferentes pero no existe evidencia para decir que son diferentes </a:t>
            </a:r>
            <a:r>
              <a:rPr lang="en"/>
              <a:t>a los</a:t>
            </a:r>
            <a:r>
              <a:rPr lang="en"/>
              <a:t> pagados en libra.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dafef1816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dafef1816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este caso se analizarán sólo países los cuales haya más de 5 observaciones para simplificar el análisis y evitar sacar conclusiones de un grupo del cuál se posee pocas observaciones.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Como los valores al comparar son bastantes, se seleccionan las combinaciones que hayan presentado un p-value menor a 0.05 para encontrar las que son significativamente diferentes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se detectaron diferencias entre trabajadores brasileños y japoneses, esto puede deberse a la gran variación que existe entre los salarios, lo que puede visualizarse por la gran amplitud de las cajas en el gráfico.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 nos concentramos en los 10 países restantes:</a:t>
            </a:r>
            <a:endParaRPr/>
          </a:p>
          <a:p>
            <a:pPr indent="0" lvl="0" marL="0" rtl="0" algn="l">
              <a:spcBef>
                <a:spcPts val="0"/>
              </a:spcBef>
              <a:spcAft>
                <a:spcPts val="0"/>
              </a:spcAft>
              <a:buNone/>
            </a:pPr>
            <a:r>
              <a:rPr lang="en"/>
              <a:t>Se observa que los salarios de trabajadores de Estados Unidos poseen diferencias significativas con todos los demás, se puede decir que sus salarios son los más altos. </a:t>
            </a:r>
            <a:endParaRPr/>
          </a:p>
          <a:p>
            <a:pPr indent="0" lvl="0" marL="0" rtl="0" algn="l">
              <a:spcBef>
                <a:spcPts val="0"/>
              </a:spcBef>
              <a:spcAft>
                <a:spcPts val="0"/>
              </a:spcAft>
              <a:buNone/>
            </a:pPr>
            <a:r>
              <a:rPr lang="en"/>
              <a:t>Los salarios de canadienses fueron diferentes significativamente con casi todos los demás países excepto Dinamarca y Gran Bretaña, esto indica que los salarios de canadienses son también muy altos pero inferiores a los de estadounidenses.</a:t>
            </a:r>
            <a:endParaRPr/>
          </a:p>
          <a:p>
            <a:pPr indent="0" lvl="0" marL="0" rtl="0" algn="l">
              <a:spcBef>
                <a:spcPts val="0"/>
              </a:spcBef>
              <a:spcAft>
                <a:spcPts val="0"/>
              </a:spcAft>
              <a:buNone/>
            </a:pPr>
            <a:r>
              <a:rPr lang="en"/>
              <a:t>Los salarios de los Indios parecen diferenciarse significativamente con los de los 4 países antes mencionados y Francia, lo que indica que son bastante inferiores.</a:t>
            </a:r>
            <a:endParaRPr/>
          </a:p>
          <a:p>
            <a:pPr indent="0" lvl="0" marL="0" rtl="0" algn="l">
              <a:spcBef>
                <a:spcPts val="0"/>
              </a:spcBef>
              <a:spcAft>
                <a:spcPts val="0"/>
              </a:spcAft>
              <a:buNone/>
            </a:pPr>
            <a:r>
              <a:rPr lang="en"/>
              <a:t>Para el caso de los salarios de Pakistaníes presentan diferencias significativas con los de estadounidenses, canadienses y daneses, indicando que son bastante bajos pero no presentan diferencias con los de indios.</a:t>
            </a:r>
            <a:endParaRPr/>
          </a:p>
          <a:p>
            <a:pPr indent="0" lvl="0" marL="0" rtl="0" algn="l">
              <a:spcBef>
                <a:spcPts val="0"/>
              </a:spcBef>
              <a:spcAft>
                <a:spcPts val="0"/>
              </a:spcAft>
              <a:buNone/>
            </a:pPr>
            <a:r>
              <a:rPr lang="en"/>
              <a:t>El resto de salarios, franceses, daneses, portugueses, griegos, británicos y españoles, de manera general presentan diferencias con alguno de los países fuera de su continente.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dafef181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dafef181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Gráficamente pareciese existir diferencia entre los salarios de trabajadores que realicen su trabajo de manera semi-remota con respecto a las otras modalidades que parecen similares.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conclusión, existe evidencia para afirmar que los salarios entre trabajadores con diferentes ratios remotos tienen diferentes sueldos. Siendo mayor el de los que realizan trabajos remotos y menor el de los que lo hacen de manera semi presencial.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dafef181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dafef181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este caso se analizarán sólo países los cuales haya más de 5 observaciones para simplificar el análisis y evitar sacar conclusiones de un grupo del cuál se posee pocas observaciones.</a:t>
            </a:r>
            <a:endParaRPr/>
          </a:p>
          <a:p>
            <a:pPr indent="0" lvl="0" marL="0" rtl="0" algn="l">
              <a:spcBef>
                <a:spcPts val="0"/>
              </a:spcBef>
              <a:spcAft>
                <a:spcPts val="0"/>
              </a:spcAft>
              <a:buNone/>
            </a:pPr>
            <a:r>
              <a:rPr lang="en"/>
              <a:t>Gráficamente se observan mayores diferencias entre las empresas de India, Japón y Estados Unidos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Como los valores son bastantes se seleccionan las combinaciones que hayan presentado un p-value menor a 0.05 para encontrar las que son significativamente diferentes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Solo se encontró diferencia significativa en los salarios de las empresas con sede en Japón con las de India, la falta de diferencia con las demás observaciones puede deberse a la gran variedad en los sueldos de trabajadores de empresas japonesas, lo que puede visualizarse gráficamente en la gran amplitud de la caja en la gráfica</a:t>
            </a:r>
            <a:endParaRPr/>
          </a:p>
          <a:p>
            <a:pPr indent="0" lvl="0" marL="0" rtl="0" algn="l">
              <a:spcBef>
                <a:spcPts val="0"/>
              </a:spcBef>
              <a:spcAft>
                <a:spcPts val="0"/>
              </a:spcAft>
              <a:buNone/>
            </a:pPr>
            <a:r>
              <a:rPr lang="en"/>
              <a:t>Se observa que los salarios de trabajadores de empresas con sede en India poseen diferencias significativas con todos los demás, se puede decir que sus salarios son los más bajos.</a:t>
            </a:r>
            <a:endParaRPr/>
          </a:p>
          <a:p>
            <a:pPr indent="0" lvl="0" marL="0" rtl="0" algn="l">
              <a:spcBef>
                <a:spcPts val="0"/>
              </a:spcBef>
              <a:spcAft>
                <a:spcPts val="0"/>
              </a:spcAft>
              <a:buNone/>
            </a:pPr>
            <a:r>
              <a:rPr lang="en"/>
              <a:t>De los salarios de empresas con sede en Estados Unidos se encontraron diferencias significativas con casi todas las otras observaciones excepto con Japón. Se puede decir que las empresas con esta sede tienen trabajadores mejor remunerados. Algo similar sucede con las empresas con sede en Canadá</a:t>
            </a:r>
            <a:endParaRPr/>
          </a:p>
          <a:p>
            <a:pPr indent="0" lvl="0" marL="0" rtl="0" algn="l">
              <a:spcBef>
                <a:spcPts val="0"/>
              </a:spcBef>
              <a:spcAft>
                <a:spcPts val="0"/>
              </a:spcAft>
              <a:buNone/>
            </a:pPr>
            <a:r>
              <a:rPr lang="en"/>
              <a:t>Para este caso sucede algo similar a lo ocurrido en la residencia del empleado, las empresas con sede en América del norte tienen trabajadores mejores remunerados que en Europa. Esto puede explicarse con el hecho de que es probable que la gran mayoría de gente que trabaja en una empresa tenga residencia igual a la sede de la empresa, esto se comprobará más adelante.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dafef181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dafef181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Gráficamente parece existir diferencia entre los salarios de empresas pequeñas con los demás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conclusión, existen diferencias entre los salarios de empresas pequeñas con las medianas y grandes, pero no entre las grandes y medianas.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dafef1816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dafef1816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Gráficamente parece existir diferencia entre la mayoría de salarios por cargo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Como los valores son bastantes se seleccionan las combinaciones que hayan presentado un p-value menor a 0.05 para encontrar las que son significativamente diferentes</a:t>
            </a:r>
            <a:endParaRPr/>
          </a:p>
          <a:p>
            <a:pPr indent="0" lvl="0" marL="0" rtl="0" algn="l">
              <a:spcBef>
                <a:spcPts val="0"/>
              </a:spcBef>
              <a:spcAft>
                <a:spcPts val="0"/>
              </a:spcAft>
              <a:buClr>
                <a:schemeClr val="dk1"/>
              </a:buClr>
              <a:buSzPts val="1100"/>
              <a:buFont typeface="Arial"/>
              <a:buNone/>
            </a:pPr>
            <a:r>
              <a:rPr lang="en"/>
              <a:t>En conclusión se observa que los cargos que presentan mayor diferencias son los de arquitecto y jefe lo que indicaría que los trabajadores que ocupan esos cargos son los mejores remunerados. </a:t>
            </a:r>
            <a:endParaRPr/>
          </a:p>
          <a:p>
            <a:pPr indent="0" lvl="0" marL="0" rtl="0" algn="l">
              <a:spcBef>
                <a:spcPts val="0"/>
              </a:spcBef>
              <a:spcAft>
                <a:spcPts val="0"/>
              </a:spcAft>
              <a:buClr>
                <a:schemeClr val="dk1"/>
              </a:buClr>
              <a:buSzPts val="1100"/>
              <a:buFont typeface="Arial"/>
              <a:buNone/>
            </a:pPr>
            <a:r>
              <a:rPr lang="en"/>
              <a:t>Los salarios de trabajadores con cargos de científicos se diferencian en solamente con los de arquitectos y jefes lo que podría indicar que no son de los mejores remunerados.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dafef181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dafef181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Clr>
                <a:schemeClr val="dk1"/>
              </a:buClr>
              <a:buSzPts val="1100"/>
              <a:buFont typeface="Arial"/>
              <a:buNone/>
            </a:pPr>
            <a:r>
              <a:rPr lang="en">
                <a:solidFill>
                  <a:srgbClr val="212121"/>
                </a:solidFill>
                <a:highlight>
                  <a:srgbClr val="FFFFFF"/>
                </a:highlight>
              </a:rPr>
              <a:t>La limpieza realizada al dataset en cuanto a los datos fue mínima ya que no se encontraron valores inválidos en el mismo, sin embargo pueden ocurrir cambios más adelante posterior a realizar análisis más detallados en la distribución de las variables.</a:t>
            </a:r>
            <a:endParaRPr>
              <a:solidFill>
                <a:srgbClr val="212121"/>
              </a:solidFill>
              <a:highlight>
                <a:srgbClr val="FFFFFF"/>
              </a:highlight>
            </a:endParaRPr>
          </a:p>
          <a:p>
            <a:pPr indent="0" lvl="0" marL="0" rtl="0" algn="just">
              <a:lnSpc>
                <a:spcPct val="115000"/>
              </a:lnSpc>
              <a:spcBef>
                <a:spcPts val="300"/>
              </a:spcBef>
              <a:spcAft>
                <a:spcPts val="0"/>
              </a:spcAft>
              <a:buClr>
                <a:schemeClr val="dk1"/>
              </a:buClr>
              <a:buSzPts val="1100"/>
              <a:buFont typeface="Arial"/>
              <a:buNone/>
            </a:pPr>
            <a:r>
              <a:rPr lang="en">
                <a:solidFill>
                  <a:srgbClr val="212121"/>
                </a:solidFill>
                <a:highlight>
                  <a:srgbClr val="FFFFFF"/>
                </a:highlight>
              </a:rPr>
              <a:t>Se quitó la primera columna por ser, al parecer, una ID que no aporta información relevante, y la columna del salario en moneda recibida, ya que se tiene el valor estandarizado en dólares, lo que permite una mejor comparación y deja inútil a esta columna.</a:t>
            </a:r>
            <a:endParaRPr>
              <a:solidFill>
                <a:srgbClr val="212121"/>
              </a:solidFill>
              <a:highlight>
                <a:srgbClr val="FFFFFF"/>
              </a:highlight>
            </a:endParaRPr>
          </a:p>
          <a:p>
            <a:pPr indent="0" lvl="0" marL="0" rtl="0" algn="just">
              <a:lnSpc>
                <a:spcPct val="115000"/>
              </a:lnSpc>
              <a:spcBef>
                <a:spcPts val="300"/>
              </a:spcBef>
              <a:spcAft>
                <a:spcPts val="0"/>
              </a:spcAft>
              <a:buNone/>
            </a:pPr>
            <a:r>
              <a:rPr lang="en">
                <a:solidFill>
                  <a:srgbClr val="212121"/>
                </a:solidFill>
                <a:highlight>
                  <a:srgbClr val="FFFFFF"/>
                </a:highlight>
              </a:rPr>
              <a:t>También se modificaron los nombres de las columnas para ser interpretadas con mayor facilidad.</a:t>
            </a:r>
            <a:endParaRPr>
              <a:solidFill>
                <a:srgbClr val="212121"/>
              </a:solidFill>
              <a:highlight>
                <a:srgbClr val="FFFFFF"/>
              </a:highlight>
            </a:endParaRPr>
          </a:p>
          <a:p>
            <a:pPr indent="0" lvl="0" marL="0" rtl="0" algn="just">
              <a:lnSpc>
                <a:spcPct val="115000"/>
              </a:lnSpc>
              <a:spcBef>
                <a:spcPts val="300"/>
              </a:spcBef>
              <a:spcAft>
                <a:spcPts val="300"/>
              </a:spcAft>
              <a:buClr>
                <a:schemeClr val="dk1"/>
              </a:buClr>
              <a:buSzPts val="1100"/>
              <a:buFont typeface="Arial"/>
              <a:buNone/>
            </a:pPr>
            <a:r>
              <a:rPr lang="en">
                <a:solidFill>
                  <a:srgbClr val="212121"/>
                </a:solidFill>
                <a:highlight>
                  <a:srgbClr val="FFFFFF"/>
                </a:highlight>
              </a:rPr>
              <a:t>Durante el proceso de análisis univariado de la variable “cargo” se determinó que era más útil reemplazarla por una variable “cargo_general”, agrupando los distintos cargos en los factores “Científico", "Ingeniero", "Analista", "Gerente", "Arquitecto", "Desarrollador", "Consultor" y  "Jefe".</a:t>
            </a:r>
            <a:endParaRPr>
              <a:solidFill>
                <a:srgbClr val="212121"/>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dafef1816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dafef1816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 pasos posteriores se repitió el análisis de la residencia de empleados y sede de las empresas con el salario pero agrupando estás variables por continente.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Gráficamente parece haber una diferencia significativa entre los salarios por región, principalmente con la región de norteamérica y el sur de Asia. Se puede observar también que los outliers generales observados al analizar de manera univariada al salario que tenían valor mayor a 300000 se encuentran en la región de norteamérica.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Resultados de test suma de rangos de Wilcoxon filtrados por ser presentar p-value significativo: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conclusión, existe evidencia para afirmar diferencias entre Norteamérica y todas las demás regiones, indicando que los trabajadores con residencia allí tienen los salarios más altos. También hay evidencia de diferencia de la región del sur asiatico con la de Europa &amp; Asia central y el este de Asia &amp; Asia-pacifico lo que indica que los salarios allí son bajos en comparación con los de estas regiones.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dafef1816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dafef1816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Gráficamente se observa algo similar a lo ocurrido anteriormente pero aún más marcada la diferencia entre las empresas con sede en norteamérica y las que están en latinoamérica &amp; el caribe y el sur de Asia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Resultados de test suma de rangos de Wilcoxon filtrados por ser presentar p-value significativo: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conclusión, se observan diferencias similares a las de la comparación anterior, existe evidencia para afirmar diferencias entre Norteamérica y todas las demás regiones, indicando que los trabajadores de empresas de allí tienen los salarios más altos. También se ven diferencias entre algunas regiones con las de Latinoamerica &amp; Caribe y el sur Asiatico que parecen ser de allí las empresas con peor remuneración.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dafef1816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dafef1816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dafef181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dafef181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Gráficamente se puede ver que analistas y ingenieros tienen niveles de experiencia muy variados, los jefes son casi en su totalidad de nivel de experiencia ejecutivo, los científicos están distribuidos de manera equitativa en los niveles de experiencia excepto en el nivel ejecutivo y los arquitectos son mayoritariamente de nivel senior e intermedio. Del resto de cargos hay pocas muestras y no puede verse claramente.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 toman los 3 cargos de mayor cantidad de datos, es decir, científico, ingeniero y analista para intentar realizar un test chi cuadrado ya que pueden presentar frecuencias esperadas mayores a 5, también se eliminan los datos de trabajadores de nivel de experiencia ejecutiva por presentar frecuencias esperadas bajas.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Basándose en el valor del test chi cuadrado se puede decir que no existe asociación entre las variables.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dafef1816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dafef1816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Ejecutando cálculos de potencia se ve que la potencia, es decir, la probabilidad de detectar una diferencia si existiese es de 15%, y para tener una potencia de al menos 80% se necesita una cantidad cercana a 3600 datos.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 conclusión, el nivel de experiencia no parece influir en el cargo general que un trabajador ocupa, algo que resulta contraintuitivo, puede deberse a las simplificaciones que hubo que hacer para poder utilizar el test chi cuadrado debido a las bajas frecuencias esperadas.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dafef1816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dafef1816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 estos casos se realizaron análisis con las sedes y residencias por país y continente, presentando finalmente las hechas por continente por resultar más interesantes y abarcativas.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Gráficamente se puede ver que en empresas de Estados Unidos predominan trabajadores con niveles de experiencia de mayor jerarquía como senior o ejecutivos. En empresas de Europa &amp; Asia central no parece haber un tipo de experiencia que predomine pero si hay pocos de nivel senior. Los trabajadores de tipo ejecutivo tienen la distribución más desbalanceada, concentrados casi en su totalidad en empresas de norteamérica y Europa &amp; Asia central. Los trabajadores senior parecen concentrados principalmente en norteamérica.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Como hay celdas con una frecuencia esperada menor a 5 se agrupan algunas categorías por continente. Se eliminan los datos de latinoamérica por considerarse muy distintos para agruparlos con América del norte, y los de Oriente medio &amp; África por no poder agruparse de manera lógica. También se borran los datos de trabajadores con nivel de experiencia ejecutiva.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Basándose en el valor del test chi cuadrado se puede decir que existe asociación entre las variables. Se observa que en cada región predomina un nivel de experiencia, en Asia los de nivel junior, el Europa &amp; Asia Central los de nivel intermedio y en América del norte los de nivel senior.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dafef1816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dafef1816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 base al coeficiente de contingencia se puede decir que la dependencia entre las variables es media y según el coeficiente de Cramer con 4 grados de libertad las variables poseen una asociación grande.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Para el caso de la potencia de esta prueba se puede estar casi seguro que la diferencia encontrada no es azarosa.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 conclusión, las empresas con sede en América del norte tienen gran cantidad trabajadores de nivel senior y pocos de nivel intermedio y junior en comparación con las de Europa &amp; Asia Central y Asia, donde en Europa &amp; Asia Central se encontró una predominancia por trabajadores de nivel intermedio y una también una frecuencia elevada en trabajadores de nivel junior, finalmente en Asia predominan los trabajadores de junior, también hay una gran cantidad de trabajadores de nivel intermedio y muy pocos de nivel senior.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dafef1816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dafef181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Gráficamente se puede ver que trabajadores residentes de Estados Unidos preferentemente trabajan de manera remota o presencial y no de manera semi-presencial, todo lo contrario a los trabajadores de Europa &amp; Asia Central. En el resto de países de residencia la distribución del ratio de trabajo remoto es casi uniforme.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 realiza un agrupamiento de los datos de manera similar al caso anterior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Basándose en el valor del test chi cuadrado se puede decir que existe asociación entre las variables. Se observa que es significativamente superior la cantidad de trabajadores de América del norte que realizan su trabajo de manera remota e inferior la que lo hace de semi remota, en cambio en los de Europa &amp; Asia central ocurre lo contrario, esto también ocurre con los trabajadores de Asia pero en menor medida.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dafef181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dafef181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 base al coeficiente de contingencia se puede decir que la dependencia entre las variables es media y según el coeficiente de Cramer con 4 grados de libertad las variables poseen una asociación grande.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 cuanto a la potencia del test se observa que es casi 1, lo que indica que la probabilidad de cometer un error y que no exista diferencias significativas es casi nula.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 conclusión, los trabajadores de América del norte tienden a trabajar de manera remota por sobre semi remota y los de Europa &amp; Asia central y Asia lo hacen de manera semi remota sobre hacerlo de manera remota.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dafef1816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dafef1816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Para este caso se analizará la frecuencia con la que los trabajadores optan por ejercer en una empresa con sede en una región diferente al de su residencia. Se contemplarán todos los trabajadores independientemente de si trabajan de manera remota o no.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Antes que nada se creará una nueva variable que sea “trabaja_local” que indicará si la residencia del empleado es igual a la sede de la empresa donde trabaja.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Gráficamente se puede ver que trabajadores que en casi todas las regiones se opta por trabajar fuera de su región, excepto en Norteamérica donde ocurre lo contrario, esta tendencia es menor en las regiones de Europa &amp; Asia Central y Oriente medio &amp; África</a:t>
            </a:r>
            <a:endParaRPr>
              <a:solidFill>
                <a:schemeClr val="dk1"/>
              </a:solidFill>
            </a:endParaRPr>
          </a:p>
          <a:p>
            <a:pPr indent="0" lvl="0" marL="0" rtl="0" algn="l">
              <a:spcBef>
                <a:spcPts val="0"/>
              </a:spcBef>
              <a:spcAft>
                <a:spcPts val="0"/>
              </a:spcAft>
              <a:buNone/>
            </a:pPr>
            <a:r>
              <a:rPr lang="en">
                <a:solidFill>
                  <a:schemeClr val="dk1"/>
                </a:solidFill>
              </a:rPr>
              <a:t>Se agrupan nuevamente algunas regiones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 se puede ejecutar el test debido a la baja frecuencia esperada y tampoco es viable la ejecución del test de fisher ni un agrupamiento lógico. Se puede concluir en base a la tabla de contingencias que los trabajadores que viven en Asia suelen ser los que tienden a trabajar para empresas fuera de su país, caso totalmente contrario para los trabajadores de Norteamérica.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dafef181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dafef181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u="sng">
                <a:solidFill>
                  <a:srgbClr val="212121"/>
                </a:solidFill>
                <a:highlight>
                  <a:srgbClr val="FFFFFF"/>
                </a:highlight>
              </a:rPr>
              <a:t>Año trabajado</a:t>
            </a:r>
            <a:r>
              <a:rPr lang="en">
                <a:solidFill>
                  <a:srgbClr val="212121"/>
                </a:solidFill>
                <a:highlight>
                  <a:srgbClr val="FFFFFF"/>
                </a:highlight>
              </a:rPr>
              <a:t>: Al estar los datos correspondidos entre 2020, 2021 y 2022 se espera que dado el contexto de pandemia que ocurrió por esas épocas, está variable afecte a los salarios en cierta medida.</a:t>
            </a:r>
            <a:endParaRPr>
              <a:solidFill>
                <a:srgbClr val="212121"/>
              </a:solidFill>
              <a:highlight>
                <a:srgbClr val="FFFFFF"/>
              </a:highlight>
            </a:endParaRPr>
          </a:p>
          <a:p>
            <a:pPr indent="0" lvl="0" marL="0" rtl="0" algn="just">
              <a:lnSpc>
                <a:spcPct val="115000"/>
              </a:lnSpc>
              <a:spcBef>
                <a:spcPts val="300"/>
              </a:spcBef>
              <a:spcAft>
                <a:spcPts val="0"/>
              </a:spcAft>
              <a:buNone/>
            </a:pPr>
            <a:r>
              <a:t/>
            </a:r>
            <a:endParaRPr>
              <a:solidFill>
                <a:srgbClr val="212121"/>
              </a:solidFill>
              <a:highlight>
                <a:srgbClr val="FFFFFF"/>
              </a:highlight>
            </a:endParaRPr>
          </a:p>
          <a:p>
            <a:pPr indent="0" lvl="0" marL="0" rtl="0" algn="just">
              <a:lnSpc>
                <a:spcPct val="115000"/>
              </a:lnSpc>
              <a:spcBef>
                <a:spcPts val="300"/>
              </a:spcBef>
              <a:spcAft>
                <a:spcPts val="300"/>
              </a:spcAft>
              <a:buClr>
                <a:schemeClr val="dk1"/>
              </a:buClr>
              <a:buSzPts val="1100"/>
              <a:buFont typeface="Arial"/>
              <a:buNone/>
            </a:pPr>
            <a:r>
              <a:rPr lang="en" u="sng">
                <a:solidFill>
                  <a:srgbClr val="212121"/>
                </a:solidFill>
                <a:highlight>
                  <a:srgbClr val="FFFFFF"/>
                </a:highlight>
              </a:rPr>
              <a:t>Nivel de experiencia</a:t>
            </a:r>
            <a:r>
              <a:rPr lang="en">
                <a:solidFill>
                  <a:srgbClr val="212121"/>
                </a:solidFill>
                <a:highlight>
                  <a:srgbClr val="FFFFFF"/>
                </a:highlight>
              </a:rPr>
              <a:t>: Está variable puede tener relación fuerte con el salario ya que por lo general los trabajadores más experimentados suelen recibir una mayor remuneración por sus servicios.</a:t>
            </a:r>
            <a:endParaRPr>
              <a:solidFill>
                <a:srgbClr val="212121"/>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dafef1816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dafef1816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 el gráfico se puede confirmar lo que ya se venía observando en análisis anteriores, los trabajadores de Norteamérica tienden a trabajar en empresas de la misma región donde también los sueldos son de los más altos, también se observan varias observaciones de trabajadores que optan por trabajar en este país aunque no residen allí, sucede algo similar también con la región europea &amp; Asia central, en estos países ningún trabajador opta por trabajar fuera de su región. No sucede esto en las regiones restantes donde siempre hay al menos un trabajador que trabaja fuera de su región en Europa &amp; Asia central o en Norteamérica y en múltiples casos estos salarios son los más altos percibidos por trabajadores  de la región.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e544aad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e544aad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Recordando que al momento de analizar el ratio de trabajo remoto con el salario resultaron significativos los salarios de trabajadores de modalidad semiremota, aqui puede verse que tal vez la diferencia no se debe a la modalidad sino más bien a que hay pocos salarios en ese grupo que pertenezcan a trabajadores de empresas norteamericanas que son los que más salario perciben.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e544aad3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3e544aad3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Algo similar a lo que sucede con el ratio de trabajo remoto sucede también con el tamaño de la empresa, pareciera que la mayoría de empresas en Norteamérica son de tamaño grande y mediano, lo que sesga los salarios a mayores cantidades que en el caso de las pequeñas.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3e544aad3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3e544aad3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Recapitulando al objetivo inicial, encontrar características de los salarios mejores pagos, se concluye en base a lo analizado que los salarios mejores pagos son de trabajadores que trabajan para empresas Norteamericanas, esto también está apoyado por la gran cantidad de gente que opta por trabajar en empresas de ese país aunque no residan allí y que los residentes de allí no optan por trabajar en otras regiones.</a:t>
            </a:r>
            <a:endParaRPr/>
          </a:p>
          <a:p>
            <a:pPr indent="0" lvl="0" marL="0" rtl="0" algn="l">
              <a:spcBef>
                <a:spcPts val="0"/>
              </a:spcBef>
              <a:spcAft>
                <a:spcPts val="0"/>
              </a:spcAft>
              <a:buNone/>
            </a:pPr>
            <a:r>
              <a:rPr lang="en"/>
              <a:t>También se observaron salarios mejores pagos a trabajadores de nivel de experiencia superior, como cabe esperar, está variable resultó mucho más significativa que el cargo que ocupan dentro de la empresa.</a:t>
            </a:r>
            <a:endParaRPr/>
          </a:p>
          <a:p>
            <a:pPr indent="0" lvl="0" marL="0" rtl="0" algn="l">
              <a:spcBef>
                <a:spcPts val="0"/>
              </a:spcBef>
              <a:spcAft>
                <a:spcPts val="0"/>
              </a:spcAft>
              <a:buNone/>
            </a:pPr>
            <a:r>
              <a:rPr lang="en"/>
              <a:t>El año trabajado tuvo cierto efecto también pero puede deberse al contexto de pandemia, ya que los salarios de 2020 y 2021 no tuvieron diferencias y solo en 2022 subieron un poco que fue el momento en que la pandemia ya casi no tuvo efectos en la economía.</a:t>
            </a:r>
            <a:endParaRPr/>
          </a:p>
          <a:p>
            <a:pPr indent="0" lvl="0" marL="0" rtl="0" algn="l">
              <a:spcBef>
                <a:spcPts val="0"/>
              </a:spcBef>
              <a:spcAft>
                <a:spcPts val="0"/>
              </a:spcAft>
              <a:buNone/>
            </a:pPr>
            <a:r>
              <a:rPr lang="en"/>
              <a:t>El ratio de trabajo remoto tuvo cierto efecto en el salario aunque fue menos significativo que lo antes mencionado y se observa que es más algo que está relacionado con la preferencia de trabajadores por región, algo similar con el tamaño de la empresa.</a:t>
            </a:r>
            <a:endParaRPr/>
          </a:p>
          <a:p>
            <a:pPr indent="0" lvl="0" marL="0" rtl="0" algn="l">
              <a:spcBef>
                <a:spcPts val="0"/>
              </a:spcBef>
              <a:spcAft>
                <a:spcPts val="0"/>
              </a:spcAft>
              <a:buNone/>
            </a:pPr>
            <a:r>
              <a:rPr lang="en"/>
              <a:t>Finalmente se observó que la moneda remunerada tuvo un efecto bastante más alto de lo esperado, surge la interrogante de si esto se puede deber a la elección del dólar como la m</a:t>
            </a:r>
            <a:endParaRPr/>
          </a:p>
          <a:p>
            <a:pPr indent="0" lvl="0" marL="0" rtl="0" algn="l">
              <a:spcBef>
                <a:spcPts val="0"/>
              </a:spcBef>
              <a:spcAft>
                <a:spcPts val="0"/>
              </a:spcAft>
              <a:buNone/>
            </a:pPr>
            <a:r>
              <a:rPr lang="en"/>
              <a:t>oneda estándar para comparar los salarios.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abb3b7ff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fabb3b7ff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Clr>
                <a:schemeClr val="dk1"/>
              </a:buClr>
              <a:buSzPts val="1100"/>
              <a:buFont typeface="Arial"/>
              <a:buNone/>
            </a:pPr>
            <a:r>
              <a:t/>
            </a:r>
            <a:endParaRPr sz="1200">
              <a:solidFill>
                <a:srgbClr val="2E2E2E"/>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dafef181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dafef181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u="sng">
                <a:solidFill>
                  <a:srgbClr val="212121"/>
                </a:solidFill>
                <a:highlight>
                  <a:srgbClr val="FFFFFF"/>
                </a:highlight>
              </a:rPr>
              <a:t>Tipo de empleo</a:t>
            </a:r>
            <a:r>
              <a:rPr lang="en">
                <a:solidFill>
                  <a:srgbClr val="212121"/>
                </a:solidFill>
                <a:highlight>
                  <a:srgbClr val="FFFFFF"/>
                </a:highlight>
              </a:rPr>
              <a:t>: En cuanto al tipo de empleo, puede estar relacionado ligeramente al salario por ejemplo en el caso de los trabajadores a contrato o freelance con respecto a los trabajadores permanentes ya que realizan trabajos por periodos de tiempo cortos y deben cobrar más para asegurar su bienestar económico.</a:t>
            </a:r>
            <a:endParaRPr>
              <a:solidFill>
                <a:srgbClr val="212121"/>
              </a:solidFill>
              <a:highlight>
                <a:srgbClr val="FFFFFF"/>
              </a:highlight>
            </a:endParaRPr>
          </a:p>
          <a:p>
            <a:pPr indent="0" lvl="0" marL="0" rtl="0" algn="just">
              <a:lnSpc>
                <a:spcPct val="115000"/>
              </a:lnSpc>
              <a:spcBef>
                <a:spcPts val="300"/>
              </a:spcBef>
              <a:spcAft>
                <a:spcPts val="0"/>
              </a:spcAft>
              <a:buNone/>
            </a:pPr>
            <a:r>
              <a:t/>
            </a:r>
            <a:endParaRPr>
              <a:solidFill>
                <a:srgbClr val="212121"/>
              </a:solidFill>
              <a:highlight>
                <a:srgbClr val="FFFFFF"/>
              </a:highlight>
            </a:endParaRPr>
          </a:p>
          <a:p>
            <a:pPr indent="0" lvl="0" marL="0" rtl="0" algn="just">
              <a:lnSpc>
                <a:spcPct val="115000"/>
              </a:lnSpc>
              <a:spcBef>
                <a:spcPts val="300"/>
              </a:spcBef>
              <a:spcAft>
                <a:spcPts val="300"/>
              </a:spcAft>
              <a:buClr>
                <a:schemeClr val="dk1"/>
              </a:buClr>
              <a:buSzPts val="1100"/>
              <a:buFont typeface="Arial"/>
              <a:buNone/>
            </a:pPr>
            <a:r>
              <a:rPr lang="en" u="sng">
                <a:solidFill>
                  <a:srgbClr val="212121"/>
                </a:solidFill>
                <a:highlight>
                  <a:srgbClr val="FFFFFF"/>
                </a:highlight>
              </a:rPr>
              <a:t>Cargo</a:t>
            </a:r>
            <a:r>
              <a:rPr lang="en">
                <a:solidFill>
                  <a:srgbClr val="212121"/>
                </a:solidFill>
                <a:highlight>
                  <a:srgbClr val="FFFFFF"/>
                </a:highlight>
              </a:rPr>
              <a:t>: Se espera que está variable tenga una fuerte relación respecto al salario ya que la importancia de la posición ocupada dentro de una empresa suele ser un gran indicador en las diferencias salariales.</a:t>
            </a:r>
            <a:endParaRPr>
              <a:solidFill>
                <a:srgbClr val="21212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dafef181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dafef181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u="sng">
                <a:solidFill>
                  <a:srgbClr val="212121"/>
                </a:solidFill>
                <a:highlight>
                  <a:srgbClr val="FFFFFF"/>
                </a:highlight>
              </a:rPr>
              <a:t>Moneda remunerada</a:t>
            </a:r>
            <a:r>
              <a:rPr lang="en">
                <a:solidFill>
                  <a:srgbClr val="212121"/>
                </a:solidFill>
                <a:highlight>
                  <a:srgbClr val="FFFFFF"/>
                </a:highlight>
              </a:rPr>
              <a:t>: La variable puede tener alta relación con el salario aunque no necesariamente de manera directa, sino más bien indirectamente debido a que el tipo de moneda es afectado por el lugar de residencia del empleado donde los costos de vida pueden variar en los distintos países. Sin embargo, no puede ser descartada ya que puede ocurrir que la moneda remunerada por un empleado no sea la misma que se utiliza en su país de residencia.</a:t>
            </a:r>
            <a:endParaRPr>
              <a:solidFill>
                <a:srgbClr val="212121"/>
              </a:solidFill>
              <a:highlight>
                <a:srgbClr val="FFFFFF"/>
              </a:highlight>
            </a:endParaRPr>
          </a:p>
          <a:p>
            <a:pPr indent="0" lvl="0" marL="0" rtl="0" algn="just">
              <a:lnSpc>
                <a:spcPct val="115000"/>
              </a:lnSpc>
              <a:spcBef>
                <a:spcPts val="300"/>
              </a:spcBef>
              <a:spcAft>
                <a:spcPts val="0"/>
              </a:spcAft>
              <a:buNone/>
            </a:pPr>
            <a:r>
              <a:t/>
            </a:r>
            <a:endParaRPr>
              <a:solidFill>
                <a:srgbClr val="212121"/>
              </a:solidFill>
              <a:highlight>
                <a:srgbClr val="FFFFFF"/>
              </a:highlight>
            </a:endParaRPr>
          </a:p>
          <a:p>
            <a:pPr indent="0" lvl="0" marL="0" rtl="0" algn="just">
              <a:lnSpc>
                <a:spcPct val="115000"/>
              </a:lnSpc>
              <a:spcBef>
                <a:spcPts val="300"/>
              </a:spcBef>
              <a:spcAft>
                <a:spcPts val="300"/>
              </a:spcAft>
              <a:buClr>
                <a:schemeClr val="dk1"/>
              </a:buClr>
              <a:buSzPts val="1100"/>
              <a:buFont typeface="Arial"/>
              <a:buNone/>
            </a:pPr>
            <a:r>
              <a:rPr lang="en" u="sng">
                <a:solidFill>
                  <a:srgbClr val="212121"/>
                </a:solidFill>
                <a:highlight>
                  <a:srgbClr val="FFFFFF"/>
                </a:highlight>
              </a:rPr>
              <a:t>Salario en USD</a:t>
            </a:r>
            <a:r>
              <a:rPr lang="en">
                <a:solidFill>
                  <a:srgbClr val="212121"/>
                </a:solidFill>
                <a:highlight>
                  <a:srgbClr val="FFFFFF"/>
                </a:highlight>
              </a:rPr>
              <a:t>: La variable más importante del dataset, la cuál indica el equivalente del salario de cada trabajador unificado en dólares para permitir la comparación entre trabajadores que reciben su remuneración en monedas diferentes.</a:t>
            </a:r>
            <a:endParaRPr>
              <a:solidFill>
                <a:srgbClr val="21212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dafef181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dafef181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u="sng">
                <a:solidFill>
                  <a:srgbClr val="212121"/>
                </a:solidFill>
                <a:highlight>
                  <a:srgbClr val="FFFFFF"/>
                </a:highlight>
              </a:rPr>
              <a:t>Residencia del empleado</a:t>
            </a:r>
            <a:r>
              <a:rPr lang="en">
                <a:solidFill>
                  <a:srgbClr val="212121"/>
                </a:solidFill>
                <a:highlight>
                  <a:srgbClr val="FFFFFF"/>
                </a:highlight>
              </a:rPr>
              <a:t>: La variable puede estar moderadamente relacionada al salario ya que, como se mencionó previamente, en cada país los costos de vida pueden variar y el trabajador puede exigir un mayor salario.</a:t>
            </a:r>
            <a:endParaRPr>
              <a:solidFill>
                <a:srgbClr val="212121"/>
              </a:solidFill>
              <a:highlight>
                <a:srgbClr val="FFFFFF"/>
              </a:highlight>
            </a:endParaRPr>
          </a:p>
          <a:p>
            <a:pPr indent="0" lvl="0" marL="0" rtl="0" algn="just">
              <a:lnSpc>
                <a:spcPct val="115000"/>
              </a:lnSpc>
              <a:spcBef>
                <a:spcPts val="300"/>
              </a:spcBef>
              <a:spcAft>
                <a:spcPts val="300"/>
              </a:spcAft>
              <a:buNone/>
            </a:pPr>
            <a:r>
              <a:rPr lang="en" u="sng">
                <a:solidFill>
                  <a:srgbClr val="212121"/>
                </a:solidFill>
                <a:highlight>
                  <a:srgbClr val="FFFFFF"/>
                </a:highlight>
              </a:rPr>
              <a:t>Ratio de trabajo remoto</a:t>
            </a:r>
            <a:r>
              <a:rPr lang="en">
                <a:solidFill>
                  <a:srgbClr val="212121"/>
                </a:solidFill>
                <a:highlight>
                  <a:srgbClr val="FFFFFF"/>
                </a:highlight>
              </a:rPr>
              <a:t>: Es posible que la variable esté ligeramente relacionada al salario ya que puede ocurrir que un trabajador que realiza su trabajo de manera presencial requiere un mayor salario para costear, por ejemplo, transporte.</a:t>
            </a:r>
            <a:endParaRPr>
              <a:solidFill>
                <a:srgbClr val="21212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dafef181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dafef181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
              </a:spcBef>
              <a:spcAft>
                <a:spcPts val="0"/>
              </a:spcAft>
              <a:buNone/>
            </a:pPr>
            <a:r>
              <a:rPr lang="en" u="sng">
                <a:solidFill>
                  <a:srgbClr val="212121"/>
                </a:solidFill>
                <a:highlight>
                  <a:srgbClr val="FFFFFF"/>
                </a:highlight>
              </a:rPr>
              <a:t>Sede de la empresa</a:t>
            </a:r>
            <a:r>
              <a:rPr lang="en">
                <a:solidFill>
                  <a:srgbClr val="212121"/>
                </a:solidFill>
                <a:highlight>
                  <a:srgbClr val="FFFFFF"/>
                </a:highlight>
              </a:rPr>
              <a:t>: Está variable debería impactar moderadamente al salario ya que dependiendo la sede de la empresa los mercados de los distintos países pueden ser diferentes.</a:t>
            </a:r>
            <a:endParaRPr>
              <a:solidFill>
                <a:srgbClr val="212121"/>
              </a:solidFill>
              <a:highlight>
                <a:srgbClr val="FFFFFF"/>
              </a:highlight>
            </a:endParaRPr>
          </a:p>
          <a:p>
            <a:pPr indent="0" lvl="0" marL="0" rtl="0" algn="just">
              <a:lnSpc>
                <a:spcPct val="115000"/>
              </a:lnSpc>
              <a:spcBef>
                <a:spcPts val="300"/>
              </a:spcBef>
              <a:spcAft>
                <a:spcPts val="300"/>
              </a:spcAft>
              <a:buNone/>
            </a:pPr>
            <a:r>
              <a:rPr lang="en" u="sng">
                <a:solidFill>
                  <a:srgbClr val="212121"/>
                </a:solidFill>
                <a:highlight>
                  <a:srgbClr val="FFFFFF"/>
                </a:highlight>
              </a:rPr>
              <a:t>Tamaño de la empresa</a:t>
            </a:r>
            <a:r>
              <a:rPr lang="en">
                <a:solidFill>
                  <a:srgbClr val="212121"/>
                </a:solidFill>
                <a:highlight>
                  <a:srgbClr val="FFFFFF"/>
                </a:highlight>
              </a:rPr>
              <a:t>: La cantidad de trabajadores de la empresa puede afectar en cierta medida al salario de los mismos ya que puede ocurrir que una empresa pequeña tenga pocos trabajadores mejores pagados en un área, o en una empresa grande muchos trabajadores con un salario promedio. O el mercado que abarca una empresa más grande es distinta a una pequeña.</a:t>
            </a:r>
            <a:endParaRPr u="sng">
              <a:solidFill>
                <a:srgbClr val="21212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dafef181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dafef181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5800"/>
              <a:buNone/>
              <a:defRPr b="1" sz="5800"/>
            </a:lvl1pPr>
            <a:lvl2pPr lvl="1">
              <a:spcBef>
                <a:spcPts val="0"/>
              </a:spcBef>
              <a:spcAft>
                <a:spcPts val="0"/>
              </a:spcAft>
              <a:buSzPts val="5800"/>
              <a:buNone/>
              <a:defRPr b="1" sz="5800"/>
            </a:lvl2pPr>
            <a:lvl3pPr lvl="2">
              <a:spcBef>
                <a:spcPts val="0"/>
              </a:spcBef>
              <a:spcAft>
                <a:spcPts val="0"/>
              </a:spcAft>
              <a:buSzPts val="5800"/>
              <a:buNone/>
              <a:defRPr b="1" sz="5800"/>
            </a:lvl3pPr>
            <a:lvl4pPr lvl="3">
              <a:spcBef>
                <a:spcPts val="0"/>
              </a:spcBef>
              <a:spcAft>
                <a:spcPts val="0"/>
              </a:spcAft>
              <a:buSzPts val="5800"/>
              <a:buNone/>
              <a:defRPr b="1" sz="5800"/>
            </a:lvl4pPr>
            <a:lvl5pPr lvl="4">
              <a:spcBef>
                <a:spcPts val="0"/>
              </a:spcBef>
              <a:spcAft>
                <a:spcPts val="0"/>
              </a:spcAft>
              <a:buSzPts val="5800"/>
              <a:buNone/>
              <a:defRPr b="1" sz="5800"/>
            </a:lvl5pPr>
            <a:lvl6pPr lvl="5">
              <a:spcBef>
                <a:spcPts val="0"/>
              </a:spcBef>
              <a:spcAft>
                <a:spcPts val="0"/>
              </a:spcAft>
              <a:buSzPts val="5800"/>
              <a:buNone/>
              <a:defRPr b="1" sz="5800"/>
            </a:lvl6pPr>
            <a:lvl7pPr lvl="6">
              <a:spcBef>
                <a:spcPts val="0"/>
              </a:spcBef>
              <a:spcAft>
                <a:spcPts val="0"/>
              </a:spcAft>
              <a:buSzPts val="5800"/>
              <a:buNone/>
              <a:defRPr b="1" sz="5800"/>
            </a:lvl7pPr>
            <a:lvl8pPr lvl="7">
              <a:spcBef>
                <a:spcPts val="0"/>
              </a:spcBef>
              <a:spcAft>
                <a:spcPts val="0"/>
              </a:spcAft>
              <a:buSzPts val="5800"/>
              <a:buNone/>
              <a:defRPr b="1" sz="5800"/>
            </a:lvl8pPr>
            <a:lvl9pPr lvl="8">
              <a:spcBef>
                <a:spcPts val="0"/>
              </a:spcBef>
              <a:spcAft>
                <a:spcPts val="0"/>
              </a:spcAft>
              <a:buSzPts val="5800"/>
              <a:buNone/>
              <a:defRPr b="1" sz="5800"/>
            </a:lvl9pPr>
          </a:lstStyle>
          <a:p/>
        </p:txBody>
      </p:sp>
      <p:sp>
        <p:nvSpPr>
          <p:cNvPr id="11" name="Google Shape;11;p2"/>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6" name="Shape 66"/>
        <p:cNvGrpSpPr/>
        <p:nvPr/>
      </p:nvGrpSpPr>
      <p:grpSpPr>
        <a:xfrm>
          <a:off x="0" y="0"/>
          <a:ext cx="0" cy="0"/>
          <a:chOff x="0" y="0"/>
          <a:chExt cx="0" cy="0"/>
        </a:xfrm>
      </p:grpSpPr>
      <p:sp>
        <p:nvSpPr>
          <p:cNvPr id="67" name="Google Shape;67;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70" name="Shape 70"/>
        <p:cNvGrpSpPr/>
        <p:nvPr/>
      </p:nvGrpSpPr>
      <p:grpSpPr>
        <a:xfrm>
          <a:off x="0" y="0"/>
          <a:ext cx="0" cy="0"/>
          <a:chOff x="0" y="0"/>
          <a:chExt cx="0" cy="0"/>
        </a:xfrm>
      </p:grpSpPr>
      <p:sp>
        <p:nvSpPr>
          <p:cNvPr id="71" name="Google Shape;71;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 name="Google Shape;72;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74" name="Shape 74"/>
        <p:cNvGrpSpPr/>
        <p:nvPr/>
      </p:nvGrpSpPr>
      <p:grpSpPr>
        <a:xfrm>
          <a:off x="0" y="0"/>
          <a:ext cx="0" cy="0"/>
          <a:chOff x="0" y="0"/>
          <a:chExt cx="0" cy="0"/>
        </a:xfrm>
      </p:grpSpPr>
      <p:sp>
        <p:nvSpPr>
          <p:cNvPr id="75" name="Google Shape;7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 name="Google Shape;7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28" name="Google Shape;28;p3"/>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31" name="Google Shape;31;p4"/>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algn="ctr">
              <a:spcBef>
                <a:spcPts val="0"/>
              </a:spcBef>
              <a:spcAft>
                <a:spcPts val="0"/>
              </a:spcAft>
              <a:buSzPts val="3600"/>
              <a:buChar char="■"/>
              <a:defRPr i="1" sz="3600"/>
            </a:lvl9pPr>
          </a:lstStyle>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43" name="Google Shape;43;p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8" name="Google Shape;48;p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 name="Google Shape;52;p7"/>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3" name="Google Shape;53;p7"/>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4" name="Google Shape;54;p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chemeClr val="accent1"/>
                </a:solidFill>
                <a:latin typeface="Source Sans Pro"/>
                <a:ea typeface="Source Sans Pro"/>
                <a:cs typeface="Source Sans Pro"/>
                <a:sym typeface="Source Sans Pro"/>
              </a:defRPr>
            </a:lvl1pPr>
            <a:lvl2pPr lvl="1" algn="r">
              <a:buNone/>
              <a:defRPr b="1" sz="1300">
                <a:solidFill>
                  <a:schemeClr val="accent1"/>
                </a:solidFill>
                <a:latin typeface="Source Sans Pro"/>
                <a:ea typeface="Source Sans Pro"/>
                <a:cs typeface="Source Sans Pro"/>
                <a:sym typeface="Source Sans Pro"/>
              </a:defRPr>
            </a:lvl2pPr>
            <a:lvl3pPr lvl="2" algn="r">
              <a:buNone/>
              <a:defRPr b="1" sz="1300">
                <a:solidFill>
                  <a:schemeClr val="accent1"/>
                </a:solidFill>
                <a:latin typeface="Source Sans Pro"/>
                <a:ea typeface="Source Sans Pro"/>
                <a:cs typeface="Source Sans Pro"/>
                <a:sym typeface="Source Sans Pro"/>
              </a:defRPr>
            </a:lvl3pPr>
            <a:lvl4pPr lvl="3" algn="r">
              <a:buNone/>
              <a:defRPr b="1" sz="1300">
                <a:solidFill>
                  <a:schemeClr val="accent1"/>
                </a:solidFill>
                <a:latin typeface="Source Sans Pro"/>
                <a:ea typeface="Source Sans Pro"/>
                <a:cs typeface="Source Sans Pro"/>
                <a:sym typeface="Source Sans Pro"/>
              </a:defRPr>
            </a:lvl4pPr>
            <a:lvl5pPr lvl="4" algn="r">
              <a:buNone/>
              <a:defRPr b="1" sz="1300">
                <a:solidFill>
                  <a:schemeClr val="accent1"/>
                </a:solidFill>
                <a:latin typeface="Source Sans Pro"/>
                <a:ea typeface="Source Sans Pro"/>
                <a:cs typeface="Source Sans Pro"/>
                <a:sym typeface="Source Sans Pro"/>
              </a:defRPr>
            </a:lvl5pPr>
            <a:lvl6pPr lvl="5" algn="r">
              <a:buNone/>
              <a:defRPr b="1" sz="1300">
                <a:solidFill>
                  <a:schemeClr val="accent1"/>
                </a:solidFill>
                <a:latin typeface="Source Sans Pro"/>
                <a:ea typeface="Source Sans Pro"/>
                <a:cs typeface="Source Sans Pro"/>
                <a:sym typeface="Source Sans Pro"/>
              </a:defRPr>
            </a:lvl6pPr>
            <a:lvl7pPr lvl="6" algn="r">
              <a:buNone/>
              <a:defRPr b="1" sz="1300">
                <a:solidFill>
                  <a:schemeClr val="accent1"/>
                </a:solidFill>
                <a:latin typeface="Source Sans Pro"/>
                <a:ea typeface="Source Sans Pro"/>
                <a:cs typeface="Source Sans Pro"/>
                <a:sym typeface="Source Sans Pro"/>
              </a:defRPr>
            </a:lvl7pPr>
            <a:lvl8pPr lvl="7" algn="r">
              <a:buNone/>
              <a:defRPr b="1" sz="1300">
                <a:solidFill>
                  <a:schemeClr val="accent1"/>
                </a:solidFill>
                <a:latin typeface="Source Sans Pro"/>
                <a:ea typeface="Source Sans Pro"/>
                <a:cs typeface="Source Sans Pro"/>
                <a:sym typeface="Source Sans Pro"/>
              </a:defRPr>
            </a:lvl8pPr>
            <a:lvl9pPr lvl="8"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42.png"/><Relationship Id="rId5"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4.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74.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5.png"/><Relationship Id="rId4" Type="http://schemas.openxmlformats.org/officeDocument/2006/relationships/image" Target="../media/image88.png"/><Relationship Id="rId5" Type="http://schemas.openxmlformats.org/officeDocument/2006/relationships/image" Target="../media/image69.png"/><Relationship Id="rId6"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63.png"/><Relationship Id="rId4" Type="http://schemas.openxmlformats.org/officeDocument/2006/relationships/image" Target="../media/image72.png"/><Relationship Id="rId5"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78.png"/><Relationship Id="rId4" Type="http://schemas.openxmlformats.org/officeDocument/2006/relationships/image" Target="../media/image90.png"/><Relationship Id="rId5"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75.png"/><Relationship Id="rId4" Type="http://schemas.openxmlformats.org/officeDocument/2006/relationships/image" Target="../media/image94.png"/><Relationship Id="rId5" Type="http://schemas.openxmlformats.org/officeDocument/2006/relationships/image" Target="../media/image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82.png"/><Relationship Id="rId4" Type="http://schemas.openxmlformats.org/officeDocument/2006/relationships/image" Target="../media/image79.png"/><Relationship Id="rId5"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87.png"/><Relationship Id="rId4" Type="http://schemas.openxmlformats.org/officeDocument/2006/relationships/image" Target="../media/image83.png"/><Relationship Id="rId5" Type="http://schemas.openxmlformats.org/officeDocument/2006/relationships/image" Target="../media/image9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93.png"/><Relationship Id="rId4" Type="http://schemas.openxmlformats.org/officeDocument/2006/relationships/image" Target="../media/image89.png"/><Relationship Id="rId5"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9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mailto:nasimtaleb@hot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ctrTitle"/>
          </p:nvPr>
        </p:nvSpPr>
        <p:spPr>
          <a:xfrm>
            <a:off x="264225" y="93151"/>
            <a:ext cx="8520600" cy="28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Examen final</a:t>
            </a:r>
            <a:endParaRPr/>
          </a:p>
          <a:p>
            <a:pPr indent="0" lvl="0" marL="0" rtl="0" algn="ctr">
              <a:spcBef>
                <a:spcPts val="0"/>
              </a:spcBef>
              <a:spcAft>
                <a:spcPts val="0"/>
              </a:spcAft>
              <a:buNone/>
            </a:pPr>
            <a:r>
              <a:rPr lang="en"/>
              <a:t>“Dataset salarios”</a:t>
            </a:r>
            <a:endParaRPr/>
          </a:p>
        </p:txBody>
      </p:sp>
      <p:sp>
        <p:nvSpPr>
          <p:cNvPr id="83" name="Google Shape;83;p15"/>
          <p:cNvSpPr txBox="1"/>
          <p:nvPr>
            <p:ph idx="1" type="subTitle"/>
          </p:nvPr>
        </p:nvSpPr>
        <p:spPr>
          <a:xfrm>
            <a:off x="311700" y="4013263"/>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600"/>
              <a:t>Salim Taleb, Nasim A</a:t>
            </a:r>
            <a:endParaRPr sz="2600"/>
          </a:p>
        </p:txBody>
      </p:sp>
      <p:pic>
        <p:nvPicPr>
          <p:cNvPr descr="Algunas líneas de trabajo de la FIUNER en el marco de la pandemia de  covid-19&amp;quot; - ExpoMedical" id="84" name="Google Shape;84;p15"/>
          <p:cNvPicPr preferRelativeResize="0"/>
          <p:nvPr/>
        </p:nvPicPr>
        <p:blipFill rotWithShape="1">
          <a:blip r:embed="rId3">
            <a:alphaModFix/>
          </a:blip>
          <a:srcRect b="36715" l="5269" r="4338" t="37170"/>
          <a:stretch/>
        </p:blipFill>
        <p:spPr>
          <a:xfrm>
            <a:off x="6400387" y="0"/>
            <a:ext cx="2743613" cy="792600"/>
          </a:xfrm>
          <a:prstGeom prst="rect">
            <a:avLst/>
          </a:prstGeom>
          <a:noFill/>
          <a:ln>
            <a:noFill/>
          </a:ln>
        </p:spPr>
      </p:pic>
      <p:pic>
        <p:nvPicPr>
          <p:cNvPr id="85" name="Google Shape;85;p15"/>
          <p:cNvPicPr preferRelativeResize="0"/>
          <p:nvPr/>
        </p:nvPicPr>
        <p:blipFill>
          <a:blip r:embed="rId4">
            <a:alphaModFix/>
          </a:blip>
          <a:stretch>
            <a:fillRect/>
          </a:stretch>
        </p:blipFill>
        <p:spPr>
          <a:xfrm>
            <a:off x="3278375" y="2415453"/>
            <a:ext cx="2471125" cy="15978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univariado - Variables </a:t>
            </a:r>
            <a:endParaRPr/>
          </a:p>
          <a:p>
            <a:pPr indent="0" lvl="0" marL="0" rtl="0" algn="l">
              <a:spcBef>
                <a:spcPts val="0"/>
              </a:spcBef>
              <a:spcAft>
                <a:spcPts val="0"/>
              </a:spcAft>
              <a:buNone/>
            </a:pPr>
            <a:r>
              <a:rPr lang="en"/>
              <a:t>cuantitativas - Salario</a:t>
            </a:r>
            <a:endParaRPr/>
          </a:p>
        </p:txBody>
      </p:sp>
      <p:pic>
        <p:nvPicPr>
          <p:cNvPr id="152" name="Google Shape;152;p24"/>
          <p:cNvPicPr preferRelativeResize="0"/>
          <p:nvPr/>
        </p:nvPicPr>
        <p:blipFill>
          <a:blip r:embed="rId3">
            <a:alphaModFix/>
          </a:blip>
          <a:stretch>
            <a:fillRect/>
          </a:stretch>
        </p:blipFill>
        <p:spPr>
          <a:xfrm>
            <a:off x="1123250" y="1121975"/>
            <a:ext cx="3659400" cy="3659400"/>
          </a:xfrm>
          <a:prstGeom prst="rect">
            <a:avLst/>
          </a:prstGeom>
          <a:noFill/>
          <a:ln>
            <a:noFill/>
          </a:ln>
        </p:spPr>
      </p:pic>
      <p:pic>
        <p:nvPicPr>
          <p:cNvPr id="153" name="Google Shape;153;p24"/>
          <p:cNvPicPr preferRelativeResize="0"/>
          <p:nvPr/>
        </p:nvPicPr>
        <p:blipFill>
          <a:blip r:embed="rId4">
            <a:alphaModFix/>
          </a:blip>
          <a:stretch>
            <a:fillRect/>
          </a:stretch>
        </p:blipFill>
        <p:spPr>
          <a:xfrm>
            <a:off x="3100050" y="1829725"/>
            <a:ext cx="5257800" cy="390525"/>
          </a:xfrm>
          <a:prstGeom prst="rect">
            <a:avLst/>
          </a:prstGeom>
          <a:noFill/>
          <a:ln>
            <a:noFill/>
          </a:ln>
        </p:spPr>
      </p:pic>
      <p:pic>
        <p:nvPicPr>
          <p:cNvPr id="154" name="Google Shape;154;p24"/>
          <p:cNvPicPr preferRelativeResize="0"/>
          <p:nvPr/>
        </p:nvPicPr>
        <p:blipFill>
          <a:blip r:embed="rId5">
            <a:alphaModFix/>
          </a:blip>
          <a:stretch>
            <a:fillRect/>
          </a:stretch>
        </p:blipFill>
        <p:spPr>
          <a:xfrm>
            <a:off x="3579575" y="2759925"/>
            <a:ext cx="4056550" cy="69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univariado - Variables </a:t>
            </a:r>
            <a:endParaRPr/>
          </a:p>
          <a:p>
            <a:pPr indent="0" lvl="0" marL="0" rtl="0" algn="l">
              <a:spcBef>
                <a:spcPts val="0"/>
              </a:spcBef>
              <a:spcAft>
                <a:spcPts val="0"/>
              </a:spcAft>
              <a:buNone/>
            </a:pPr>
            <a:r>
              <a:rPr lang="en"/>
              <a:t>cualitativas - Año trabajado</a:t>
            </a:r>
            <a:endParaRPr/>
          </a:p>
        </p:txBody>
      </p:sp>
      <p:pic>
        <p:nvPicPr>
          <p:cNvPr id="160" name="Google Shape;160;p25"/>
          <p:cNvPicPr preferRelativeResize="0"/>
          <p:nvPr/>
        </p:nvPicPr>
        <p:blipFill>
          <a:blip r:embed="rId3">
            <a:alphaModFix/>
          </a:blip>
          <a:stretch>
            <a:fillRect/>
          </a:stretch>
        </p:blipFill>
        <p:spPr>
          <a:xfrm>
            <a:off x="5211175" y="3427425"/>
            <a:ext cx="3563000" cy="900675"/>
          </a:xfrm>
          <a:prstGeom prst="rect">
            <a:avLst/>
          </a:prstGeom>
          <a:noFill/>
          <a:ln>
            <a:noFill/>
          </a:ln>
        </p:spPr>
      </p:pic>
      <p:pic>
        <p:nvPicPr>
          <p:cNvPr id="161" name="Google Shape;161;p25"/>
          <p:cNvPicPr preferRelativeResize="0"/>
          <p:nvPr/>
        </p:nvPicPr>
        <p:blipFill rotWithShape="1">
          <a:blip r:embed="rId4">
            <a:alphaModFix/>
          </a:blip>
          <a:srcRect b="0" l="0" r="11205" t="1864"/>
          <a:stretch/>
        </p:blipFill>
        <p:spPr>
          <a:xfrm>
            <a:off x="1706425" y="1151026"/>
            <a:ext cx="3401750" cy="3745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786150" y="308125"/>
            <a:ext cx="4502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univariado - Variables cualitativas - Nivel de experiencia</a:t>
            </a:r>
            <a:endParaRPr/>
          </a:p>
        </p:txBody>
      </p:sp>
      <p:pic>
        <p:nvPicPr>
          <p:cNvPr id="167" name="Google Shape;167;p26"/>
          <p:cNvPicPr preferRelativeResize="0"/>
          <p:nvPr/>
        </p:nvPicPr>
        <p:blipFill>
          <a:blip r:embed="rId3">
            <a:alphaModFix/>
          </a:blip>
          <a:stretch>
            <a:fillRect/>
          </a:stretch>
        </p:blipFill>
        <p:spPr>
          <a:xfrm>
            <a:off x="1625725" y="1137650"/>
            <a:ext cx="3215200" cy="3760975"/>
          </a:xfrm>
          <a:prstGeom prst="rect">
            <a:avLst/>
          </a:prstGeom>
          <a:noFill/>
          <a:ln>
            <a:noFill/>
          </a:ln>
        </p:spPr>
      </p:pic>
      <p:pic>
        <p:nvPicPr>
          <p:cNvPr id="168" name="Google Shape;168;p26"/>
          <p:cNvPicPr preferRelativeResize="0"/>
          <p:nvPr/>
        </p:nvPicPr>
        <p:blipFill>
          <a:blip r:embed="rId4">
            <a:alphaModFix/>
          </a:blip>
          <a:stretch>
            <a:fillRect/>
          </a:stretch>
        </p:blipFill>
        <p:spPr>
          <a:xfrm>
            <a:off x="4572000" y="3377201"/>
            <a:ext cx="3823650" cy="1078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786150" y="308125"/>
            <a:ext cx="74436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univariado - Variables </a:t>
            </a:r>
            <a:endParaRPr/>
          </a:p>
          <a:p>
            <a:pPr indent="0" lvl="0" marL="0" rtl="0" algn="l">
              <a:spcBef>
                <a:spcPts val="0"/>
              </a:spcBef>
              <a:spcAft>
                <a:spcPts val="0"/>
              </a:spcAft>
              <a:buNone/>
            </a:pPr>
            <a:r>
              <a:rPr lang="en"/>
              <a:t>cualitativas - </a:t>
            </a:r>
            <a:r>
              <a:rPr lang="en"/>
              <a:t>Tipo de empleo</a:t>
            </a:r>
            <a:endParaRPr/>
          </a:p>
        </p:txBody>
      </p:sp>
      <p:pic>
        <p:nvPicPr>
          <p:cNvPr id="174" name="Google Shape;174;p27"/>
          <p:cNvPicPr preferRelativeResize="0"/>
          <p:nvPr/>
        </p:nvPicPr>
        <p:blipFill rotWithShape="1">
          <a:blip r:embed="rId3">
            <a:alphaModFix/>
          </a:blip>
          <a:srcRect b="0" l="0" r="0" t="2761"/>
          <a:stretch/>
        </p:blipFill>
        <p:spPr>
          <a:xfrm>
            <a:off x="1536850" y="1114725"/>
            <a:ext cx="3066189" cy="3827975"/>
          </a:xfrm>
          <a:prstGeom prst="rect">
            <a:avLst/>
          </a:prstGeom>
          <a:noFill/>
          <a:ln>
            <a:noFill/>
          </a:ln>
        </p:spPr>
      </p:pic>
      <p:pic>
        <p:nvPicPr>
          <p:cNvPr id="175" name="Google Shape;175;p27"/>
          <p:cNvPicPr preferRelativeResize="0"/>
          <p:nvPr/>
        </p:nvPicPr>
        <p:blipFill>
          <a:blip r:embed="rId4">
            <a:alphaModFix/>
          </a:blip>
          <a:stretch>
            <a:fillRect/>
          </a:stretch>
        </p:blipFill>
        <p:spPr>
          <a:xfrm>
            <a:off x="4819550" y="3473550"/>
            <a:ext cx="3829150" cy="108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univariado - Variables </a:t>
            </a:r>
            <a:endParaRPr/>
          </a:p>
          <a:p>
            <a:pPr indent="0" lvl="0" marL="0" rtl="0" algn="l">
              <a:spcBef>
                <a:spcPts val="0"/>
              </a:spcBef>
              <a:spcAft>
                <a:spcPts val="0"/>
              </a:spcAft>
              <a:buNone/>
            </a:pPr>
            <a:r>
              <a:rPr lang="en"/>
              <a:t>cualitativas - Cargo</a:t>
            </a:r>
            <a:endParaRPr/>
          </a:p>
        </p:txBody>
      </p:sp>
      <p:pic>
        <p:nvPicPr>
          <p:cNvPr id="181" name="Google Shape;181;p28"/>
          <p:cNvPicPr preferRelativeResize="0"/>
          <p:nvPr/>
        </p:nvPicPr>
        <p:blipFill>
          <a:blip r:embed="rId3">
            <a:alphaModFix/>
          </a:blip>
          <a:stretch>
            <a:fillRect/>
          </a:stretch>
        </p:blipFill>
        <p:spPr>
          <a:xfrm>
            <a:off x="1773025" y="1302125"/>
            <a:ext cx="3028950" cy="3486150"/>
          </a:xfrm>
          <a:prstGeom prst="rect">
            <a:avLst/>
          </a:prstGeom>
          <a:noFill/>
          <a:ln>
            <a:noFill/>
          </a:ln>
        </p:spPr>
      </p:pic>
      <p:pic>
        <p:nvPicPr>
          <p:cNvPr id="182" name="Google Shape;182;p28"/>
          <p:cNvPicPr preferRelativeResize="0"/>
          <p:nvPr/>
        </p:nvPicPr>
        <p:blipFill>
          <a:blip r:embed="rId4">
            <a:alphaModFix/>
          </a:blip>
          <a:stretch>
            <a:fillRect/>
          </a:stretch>
        </p:blipFill>
        <p:spPr>
          <a:xfrm>
            <a:off x="4918050" y="3037727"/>
            <a:ext cx="3618150" cy="1594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786150" y="308125"/>
            <a:ext cx="43212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univariado - Variables cualitativas - </a:t>
            </a:r>
            <a:r>
              <a:rPr lang="en"/>
              <a:t>Moneda remunerada</a:t>
            </a:r>
            <a:endParaRPr/>
          </a:p>
        </p:txBody>
      </p:sp>
      <p:pic>
        <p:nvPicPr>
          <p:cNvPr id="188" name="Google Shape;188;p29"/>
          <p:cNvPicPr preferRelativeResize="0"/>
          <p:nvPr/>
        </p:nvPicPr>
        <p:blipFill rotWithShape="1">
          <a:blip r:embed="rId3">
            <a:alphaModFix/>
          </a:blip>
          <a:srcRect b="0" l="0" r="7235" t="0"/>
          <a:stretch/>
        </p:blipFill>
        <p:spPr>
          <a:xfrm>
            <a:off x="1435250" y="1163125"/>
            <a:ext cx="3260475" cy="3429000"/>
          </a:xfrm>
          <a:prstGeom prst="rect">
            <a:avLst/>
          </a:prstGeom>
          <a:noFill/>
          <a:ln>
            <a:noFill/>
          </a:ln>
        </p:spPr>
      </p:pic>
      <p:pic>
        <p:nvPicPr>
          <p:cNvPr id="189" name="Google Shape;189;p29"/>
          <p:cNvPicPr preferRelativeResize="0"/>
          <p:nvPr/>
        </p:nvPicPr>
        <p:blipFill>
          <a:blip r:embed="rId4">
            <a:alphaModFix/>
          </a:blip>
          <a:stretch>
            <a:fillRect/>
          </a:stretch>
        </p:blipFill>
        <p:spPr>
          <a:xfrm>
            <a:off x="4901450" y="1220199"/>
            <a:ext cx="3110300" cy="3165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univariado - Variables </a:t>
            </a:r>
            <a:endParaRPr/>
          </a:p>
          <a:p>
            <a:pPr indent="0" lvl="0" marL="0" rtl="0" algn="l">
              <a:spcBef>
                <a:spcPts val="0"/>
              </a:spcBef>
              <a:spcAft>
                <a:spcPts val="0"/>
              </a:spcAft>
              <a:buNone/>
            </a:pPr>
            <a:r>
              <a:rPr lang="en"/>
              <a:t>cualitativas - Residencia del empleado</a:t>
            </a:r>
            <a:endParaRPr/>
          </a:p>
        </p:txBody>
      </p:sp>
      <p:pic>
        <p:nvPicPr>
          <p:cNvPr id="195" name="Google Shape;195;p30"/>
          <p:cNvPicPr preferRelativeResize="0"/>
          <p:nvPr/>
        </p:nvPicPr>
        <p:blipFill>
          <a:blip r:embed="rId3">
            <a:alphaModFix/>
          </a:blip>
          <a:stretch>
            <a:fillRect/>
          </a:stretch>
        </p:blipFill>
        <p:spPr>
          <a:xfrm>
            <a:off x="266250" y="1010725"/>
            <a:ext cx="3590975" cy="4132775"/>
          </a:xfrm>
          <a:prstGeom prst="rect">
            <a:avLst/>
          </a:prstGeom>
          <a:noFill/>
          <a:ln>
            <a:noFill/>
          </a:ln>
        </p:spPr>
      </p:pic>
      <p:pic>
        <p:nvPicPr>
          <p:cNvPr id="196" name="Google Shape;196;p30"/>
          <p:cNvPicPr preferRelativeResize="0"/>
          <p:nvPr/>
        </p:nvPicPr>
        <p:blipFill rotWithShape="1">
          <a:blip r:embed="rId4">
            <a:alphaModFix/>
          </a:blip>
          <a:srcRect b="6542" l="0" r="0" t="0"/>
          <a:stretch/>
        </p:blipFill>
        <p:spPr>
          <a:xfrm>
            <a:off x="3967272" y="1297270"/>
            <a:ext cx="2676525" cy="3390900"/>
          </a:xfrm>
          <a:prstGeom prst="rect">
            <a:avLst/>
          </a:prstGeom>
          <a:noFill/>
          <a:ln>
            <a:noFill/>
          </a:ln>
        </p:spPr>
      </p:pic>
      <p:pic>
        <p:nvPicPr>
          <p:cNvPr id="197" name="Google Shape;197;p30"/>
          <p:cNvPicPr preferRelativeResize="0"/>
          <p:nvPr/>
        </p:nvPicPr>
        <p:blipFill rotWithShape="1">
          <a:blip r:embed="rId5">
            <a:alphaModFix/>
          </a:blip>
          <a:srcRect b="0" l="0" r="0" t="5953"/>
          <a:stretch/>
        </p:blipFill>
        <p:spPr>
          <a:xfrm>
            <a:off x="6753825" y="1163125"/>
            <a:ext cx="2238225" cy="352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univariado - Variables </a:t>
            </a:r>
            <a:endParaRPr/>
          </a:p>
          <a:p>
            <a:pPr indent="0" lvl="0" marL="0" rtl="0" algn="l">
              <a:spcBef>
                <a:spcPts val="0"/>
              </a:spcBef>
              <a:spcAft>
                <a:spcPts val="0"/>
              </a:spcAft>
              <a:buNone/>
            </a:pPr>
            <a:r>
              <a:rPr lang="en"/>
              <a:t>cualitativas - Ratio de trabajo remoto</a:t>
            </a:r>
            <a:endParaRPr/>
          </a:p>
        </p:txBody>
      </p:sp>
      <p:pic>
        <p:nvPicPr>
          <p:cNvPr id="203" name="Google Shape;203;p31"/>
          <p:cNvPicPr preferRelativeResize="0"/>
          <p:nvPr/>
        </p:nvPicPr>
        <p:blipFill>
          <a:blip r:embed="rId3">
            <a:alphaModFix/>
          </a:blip>
          <a:stretch>
            <a:fillRect/>
          </a:stretch>
        </p:blipFill>
        <p:spPr>
          <a:xfrm>
            <a:off x="1500175" y="1163120"/>
            <a:ext cx="3248025" cy="3771900"/>
          </a:xfrm>
          <a:prstGeom prst="rect">
            <a:avLst/>
          </a:prstGeom>
          <a:noFill/>
          <a:ln>
            <a:noFill/>
          </a:ln>
        </p:spPr>
      </p:pic>
      <p:pic>
        <p:nvPicPr>
          <p:cNvPr id="204" name="Google Shape;204;p31"/>
          <p:cNvPicPr preferRelativeResize="0"/>
          <p:nvPr/>
        </p:nvPicPr>
        <p:blipFill>
          <a:blip r:embed="rId4">
            <a:alphaModFix/>
          </a:blip>
          <a:stretch>
            <a:fillRect/>
          </a:stretch>
        </p:blipFill>
        <p:spPr>
          <a:xfrm>
            <a:off x="4888500" y="3784427"/>
            <a:ext cx="3004221" cy="70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univariado - Variables </a:t>
            </a:r>
            <a:endParaRPr/>
          </a:p>
          <a:p>
            <a:pPr indent="0" lvl="0" marL="0" rtl="0" algn="l">
              <a:spcBef>
                <a:spcPts val="0"/>
              </a:spcBef>
              <a:spcAft>
                <a:spcPts val="0"/>
              </a:spcAft>
              <a:buNone/>
            </a:pPr>
            <a:r>
              <a:rPr lang="en"/>
              <a:t>cualitativas - Sede de la empresa</a:t>
            </a:r>
            <a:endParaRPr/>
          </a:p>
        </p:txBody>
      </p:sp>
      <p:pic>
        <p:nvPicPr>
          <p:cNvPr id="210" name="Google Shape;210;p32"/>
          <p:cNvPicPr preferRelativeResize="0"/>
          <p:nvPr/>
        </p:nvPicPr>
        <p:blipFill>
          <a:blip r:embed="rId3">
            <a:alphaModFix/>
          </a:blip>
          <a:stretch>
            <a:fillRect/>
          </a:stretch>
        </p:blipFill>
        <p:spPr>
          <a:xfrm>
            <a:off x="274775" y="1010725"/>
            <a:ext cx="3248350" cy="4045600"/>
          </a:xfrm>
          <a:prstGeom prst="rect">
            <a:avLst/>
          </a:prstGeom>
          <a:noFill/>
          <a:ln>
            <a:noFill/>
          </a:ln>
        </p:spPr>
      </p:pic>
      <p:pic>
        <p:nvPicPr>
          <p:cNvPr id="211" name="Google Shape;211;p32"/>
          <p:cNvPicPr preferRelativeResize="0"/>
          <p:nvPr/>
        </p:nvPicPr>
        <p:blipFill>
          <a:blip r:embed="rId4">
            <a:alphaModFix/>
          </a:blip>
          <a:stretch>
            <a:fillRect/>
          </a:stretch>
        </p:blipFill>
        <p:spPr>
          <a:xfrm>
            <a:off x="3675525" y="1086925"/>
            <a:ext cx="2873062" cy="3638550"/>
          </a:xfrm>
          <a:prstGeom prst="rect">
            <a:avLst/>
          </a:prstGeom>
          <a:noFill/>
          <a:ln>
            <a:noFill/>
          </a:ln>
        </p:spPr>
      </p:pic>
      <p:pic>
        <p:nvPicPr>
          <p:cNvPr id="212" name="Google Shape;212;p32"/>
          <p:cNvPicPr preferRelativeResize="0"/>
          <p:nvPr/>
        </p:nvPicPr>
        <p:blipFill>
          <a:blip r:embed="rId5">
            <a:alphaModFix/>
          </a:blip>
          <a:stretch>
            <a:fillRect/>
          </a:stretch>
        </p:blipFill>
        <p:spPr>
          <a:xfrm>
            <a:off x="6700975" y="1254900"/>
            <a:ext cx="2380725" cy="3356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univariado - Variables </a:t>
            </a:r>
            <a:endParaRPr/>
          </a:p>
          <a:p>
            <a:pPr indent="0" lvl="0" marL="0" rtl="0" algn="l">
              <a:spcBef>
                <a:spcPts val="0"/>
              </a:spcBef>
              <a:spcAft>
                <a:spcPts val="0"/>
              </a:spcAft>
              <a:buNone/>
            </a:pPr>
            <a:r>
              <a:rPr lang="en"/>
              <a:t>cualitativas - Tamaño de la empresa</a:t>
            </a:r>
            <a:endParaRPr/>
          </a:p>
        </p:txBody>
      </p:sp>
      <p:pic>
        <p:nvPicPr>
          <p:cNvPr id="218" name="Google Shape;218;p33"/>
          <p:cNvPicPr preferRelativeResize="0"/>
          <p:nvPr/>
        </p:nvPicPr>
        <p:blipFill>
          <a:blip r:embed="rId3">
            <a:alphaModFix/>
          </a:blip>
          <a:stretch>
            <a:fillRect/>
          </a:stretch>
        </p:blipFill>
        <p:spPr>
          <a:xfrm>
            <a:off x="2310150" y="1244082"/>
            <a:ext cx="2981325" cy="3324225"/>
          </a:xfrm>
          <a:prstGeom prst="rect">
            <a:avLst/>
          </a:prstGeom>
          <a:noFill/>
          <a:ln>
            <a:noFill/>
          </a:ln>
        </p:spPr>
      </p:pic>
      <p:pic>
        <p:nvPicPr>
          <p:cNvPr id="219" name="Google Shape;219;p33"/>
          <p:cNvPicPr preferRelativeResize="0"/>
          <p:nvPr/>
        </p:nvPicPr>
        <p:blipFill>
          <a:blip r:embed="rId4">
            <a:alphaModFix/>
          </a:blip>
          <a:stretch>
            <a:fillRect/>
          </a:stretch>
        </p:blipFill>
        <p:spPr>
          <a:xfrm>
            <a:off x="5843250" y="3716720"/>
            <a:ext cx="2647950" cy="590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Descripción del dataset</a:t>
            </a:r>
            <a:endParaRPr/>
          </a:p>
        </p:txBody>
      </p:sp>
      <p:pic>
        <p:nvPicPr>
          <p:cNvPr id="91" name="Google Shape;91;p16"/>
          <p:cNvPicPr preferRelativeResize="0"/>
          <p:nvPr/>
        </p:nvPicPr>
        <p:blipFill rotWithShape="1">
          <a:blip r:embed="rId3">
            <a:alphaModFix/>
          </a:blip>
          <a:srcRect b="0" l="0" r="0" t="18340"/>
          <a:stretch/>
        </p:blipFill>
        <p:spPr>
          <a:xfrm>
            <a:off x="1872000" y="2034050"/>
            <a:ext cx="6190330" cy="2395925"/>
          </a:xfrm>
          <a:prstGeom prst="rect">
            <a:avLst/>
          </a:prstGeom>
          <a:noFill/>
          <a:ln>
            <a:noFill/>
          </a:ln>
        </p:spPr>
      </p:pic>
      <p:pic>
        <p:nvPicPr>
          <p:cNvPr id="92" name="Google Shape;92;p16"/>
          <p:cNvPicPr preferRelativeResize="0"/>
          <p:nvPr/>
        </p:nvPicPr>
        <p:blipFill>
          <a:blip r:embed="rId4">
            <a:alphaModFix/>
          </a:blip>
          <a:stretch>
            <a:fillRect/>
          </a:stretch>
        </p:blipFill>
        <p:spPr>
          <a:xfrm>
            <a:off x="786150" y="1272045"/>
            <a:ext cx="1085850" cy="762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a:t>
            </a:r>
            <a:endParaRPr/>
          </a:p>
        </p:txBody>
      </p:sp>
      <p:sp>
        <p:nvSpPr>
          <p:cNvPr id="225" name="Google Shape;225;p34"/>
          <p:cNvSpPr txBox="1"/>
          <p:nvPr/>
        </p:nvSpPr>
        <p:spPr>
          <a:xfrm>
            <a:off x="2745450" y="2571750"/>
            <a:ext cx="106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Slab"/>
                <a:ea typeface="Roboto Slab"/>
                <a:cs typeface="Roboto Slab"/>
                <a:sym typeface="Roboto Slab"/>
              </a:rPr>
              <a:t>Salario</a:t>
            </a:r>
            <a:endParaRPr sz="2000">
              <a:latin typeface="Roboto Slab"/>
              <a:ea typeface="Roboto Slab"/>
              <a:cs typeface="Roboto Slab"/>
              <a:sym typeface="Roboto Slab"/>
            </a:endParaRPr>
          </a:p>
        </p:txBody>
      </p:sp>
      <p:cxnSp>
        <p:nvCxnSpPr>
          <p:cNvPr id="226" name="Google Shape;226;p34"/>
          <p:cNvCxnSpPr>
            <a:stCxn id="225" idx="3"/>
          </p:cNvCxnSpPr>
          <p:nvPr/>
        </p:nvCxnSpPr>
        <p:spPr>
          <a:xfrm flipH="1" rot="10800000">
            <a:off x="3807750" y="1670250"/>
            <a:ext cx="1117500" cy="11478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34"/>
          <p:cNvCxnSpPr>
            <a:stCxn id="225" idx="3"/>
          </p:cNvCxnSpPr>
          <p:nvPr/>
        </p:nvCxnSpPr>
        <p:spPr>
          <a:xfrm>
            <a:off x="3807750" y="2818050"/>
            <a:ext cx="1419900" cy="11637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34"/>
          <p:cNvCxnSpPr>
            <a:stCxn id="225" idx="2"/>
          </p:cNvCxnSpPr>
          <p:nvPr/>
        </p:nvCxnSpPr>
        <p:spPr>
          <a:xfrm>
            <a:off x="3276600" y="3064350"/>
            <a:ext cx="2700" cy="113520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34"/>
          <p:cNvCxnSpPr>
            <a:stCxn id="225" idx="1"/>
          </p:cNvCxnSpPr>
          <p:nvPr/>
        </p:nvCxnSpPr>
        <p:spPr>
          <a:xfrm flipH="1">
            <a:off x="1403550" y="2818050"/>
            <a:ext cx="1341900" cy="115140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34"/>
          <p:cNvCxnSpPr>
            <a:stCxn id="225" idx="1"/>
          </p:cNvCxnSpPr>
          <p:nvPr/>
        </p:nvCxnSpPr>
        <p:spPr>
          <a:xfrm rot="10800000">
            <a:off x="1524450" y="1730550"/>
            <a:ext cx="1221000" cy="10875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34"/>
          <p:cNvCxnSpPr>
            <a:stCxn id="225" idx="0"/>
          </p:cNvCxnSpPr>
          <p:nvPr/>
        </p:nvCxnSpPr>
        <p:spPr>
          <a:xfrm rot="10800000">
            <a:off x="3267300" y="1488450"/>
            <a:ext cx="9300" cy="10833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4"/>
          <p:cNvSpPr txBox="1"/>
          <p:nvPr/>
        </p:nvSpPr>
        <p:spPr>
          <a:xfrm>
            <a:off x="5856225" y="3297875"/>
            <a:ext cx="2259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Roboto Slab"/>
                <a:ea typeface="Roboto Slab"/>
                <a:cs typeface="Roboto Slab"/>
                <a:sym typeface="Roboto Slab"/>
              </a:rPr>
              <a:t>Tests no </a:t>
            </a:r>
            <a:r>
              <a:rPr lang="en" sz="2000">
                <a:latin typeface="Roboto Slab"/>
                <a:ea typeface="Roboto Slab"/>
                <a:cs typeface="Roboto Slab"/>
                <a:sym typeface="Roboto Slab"/>
              </a:rPr>
              <a:t>paramétricos</a:t>
            </a:r>
            <a:endParaRPr sz="2000">
              <a:latin typeface="Roboto Slab"/>
              <a:ea typeface="Roboto Slab"/>
              <a:cs typeface="Roboto Slab"/>
              <a:sym typeface="Roboto Slab"/>
            </a:endParaRPr>
          </a:p>
        </p:txBody>
      </p:sp>
      <p:sp>
        <p:nvSpPr>
          <p:cNvPr id="233" name="Google Shape;233;p34"/>
          <p:cNvSpPr txBox="1"/>
          <p:nvPr/>
        </p:nvSpPr>
        <p:spPr>
          <a:xfrm>
            <a:off x="5856225" y="1488450"/>
            <a:ext cx="2259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Roboto Slab"/>
                <a:ea typeface="Roboto Slab"/>
                <a:cs typeface="Roboto Slab"/>
                <a:sym typeface="Roboto Slab"/>
              </a:rPr>
              <a:t>Distribuciones no normales</a:t>
            </a:r>
            <a:endParaRPr sz="2000">
              <a:latin typeface="Roboto Slab"/>
              <a:ea typeface="Roboto Slab"/>
              <a:cs typeface="Roboto Slab"/>
              <a:sym typeface="Roboto Slab"/>
            </a:endParaRPr>
          </a:p>
        </p:txBody>
      </p:sp>
      <p:cxnSp>
        <p:nvCxnSpPr>
          <p:cNvPr id="234" name="Google Shape;234;p34"/>
          <p:cNvCxnSpPr>
            <a:stCxn id="233" idx="2"/>
            <a:endCxn id="232" idx="0"/>
          </p:cNvCxnSpPr>
          <p:nvPr/>
        </p:nvCxnSpPr>
        <p:spPr>
          <a:xfrm>
            <a:off x="6986025" y="2288850"/>
            <a:ext cx="0" cy="100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 -</a:t>
            </a:r>
            <a:endParaRPr/>
          </a:p>
          <a:p>
            <a:pPr indent="0" lvl="0" marL="0" rtl="0" algn="l">
              <a:spcBef>
                <a:spcPts val="0"/>
              </a:spcBef>
              <a:spcAft>
                <a:spcPts val="0"/>
              </a:spcAft>
              <a:buNone/>
            </a:pPr>
            <a:r>
              <a:rPr lang="en"/>
              <a:t>Salario - Año trabajado</a:t>
            </a:r>
            <a:endParaRPr/>
          </a:p>
        </p:txBody>
      </p:sp>
      <p:pic>
        <p:nvPicPr>
          <p:cNvPr id="240" name="Google Shape;240;p35"/>
          <p:cNvPicPr preferRelativeResize="0"/>
          <p:nvPr/>
        </p:nvPicPr>
        <p:blipFill rotWithShape="1">
          <a:blip r:embed="rId3">
            <a:alphaModFix/>
          </a:blip>
          <a:srcRect b="0" l="8332" r="0" t="0"/>
          <a:stretch/>
        </p:blipFill>
        <p:spPr>
          <a:xfrm>
            <a:off x="786150" y="1102595"/>
            <a:ext cx="3508982" cy="3827981"/>
          </a:xfrm>
          <a:prstGeom prst="rect">
            <a:avLst/>
          </a:prstGeom>
          <a:noFill/>
          <a:ln>
            <a:noFill/>
          </a:ln>
        </p:spPr>
      </p:pic>
      <p:pic>
        <p:nvPicPr>
          <p:cNvPr id="241" name="Google Shape;241;p35"/>
          <p:cNvPicPr preferRelativeResize="0"/>
          <p:nvPr/>
        </p:nvPicPr>
        <p:blipFill rotWithShape="1">
          <a:blip r:embed="rId4">
            <a:alphaModFix/>
          </a:blip>
          <a:srcRect b="0" l="0" r="30896" t="0"/>
          <a:stretch/>
        </p:blipFill>
        <p:spPr>
          <a:xfrm>
            <a:off x="4637425" y="2882600"/>
            <a:ext cx="3962450" cy="141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 -</a:t>
            </a:r>
            <a:endParaRPr/>
          </a:p>
          <a:p>
            <a:pPr indent="0" lvl="0" marL="0" rtl="0" algn="l">
              <a:spcBef>
                <a:spcPts val="0"/>
              </a:spcBef>
              <a:spcAft>
                <a:spcPts val="0"/>
              </a:spcAft>
              <a:buNone/>
            </a:pPr>
            <a:r>
              <a:rPr lang="en"/>
              <a:t>Salario - Nivel de experiencia</a:t>
            </a:r>
            <a:endParaRPr/>
          </a:p>
        </p:txBody>
      </p:sp>
      <p:pic>
        <p:nvPicPr>
          <p:cNvPr id="247" name="Google Shape;247;p36"/>
          <p:cNvPicPr preferRelativeResize="0"/>
          <p:nvPr/>
        </p:nvPicPr>
        <p:blipFill>
          <a:blip r:embed="rId3">
            <a:alphaModFix/>
          </a:blip>
          <a:stretch>
            <a:fillRect/>
          </a:stretch>
        </p:blipFill>
        <p:spPr>
          <a:xfrm>
            <a:off x="786150" y="1114720"/>
            <a:ext cx="3827981" cy="3827981"/>
          </a:xfrm>
          <a:prstGeom prst="rect">
            <a:avLst/>
          </a:prstGeom>
          <a:noFill/>
          <a:ln>
            <a:noFill/>
          </a:ln>
        </p:spPr>
      </p:pic>
      <p:pic>
        <p:nvPicPr>
          <p:cNvPr id="248" name="Google Shape;248;p36"/>
          <p:cNvPicPr preferRelativeResize="0"/>
          <p:nvPr/>
        </p:nvPicPr>
        <p:blipFill rotWithShape="1">
          <a:blip r:embed="rId4">
            <a:alphaModFix/>
          </a:blip>
          <a:srcRect b="28823" l="6146" r="58890" t="47058"/>
          <a:stretch/>
        </p:blipFill>
        <p:spPr>
          <a:xfrm>
            <a:off x="4811825" y="2766500"/>
            <a:ext cx="3877675" cy="1514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 -</a:t>
            </a:r>
            <a:endParaRPr/>
          </a:p>
          <a:p>
            <a:pPr indent="0" lvl="0" marL="0" rtl="0" algn="l">
              <a:spcBef>
                <a:spcPts val="0"/>
              </a:spcBef>
              <a:spcAft>
                <a:spcPts val="0"/>
              </a:spcAft>
              <a:buNone/>
            </a:pPr>
            <a:r>
              <a:rPr lang="en"/>
              <a:t>Salario - </a:t>
            </a:r>
            <a:r>
              <a:rPr lang="en"/>
              <a:t>Tipo de empleo</a:t>
            </a:r>
            <a:endParaRPr/>
          </a:p>
        </p:txBody>
      </p:sp>
      <p:pic>
        <p:nvPicPr>
          <p:cNvPr id="254" name="Google Shape;254;p37"/>
          <p:cNvPicPr preferRelativeResize="0"/>
          <p:nvPr/>
        </p:nvPicPr>
        <p:blipFill>
          <a:blip r:embed="rId3">
            <a:alphaModFix/>
          </a:blip>
          <a:stretch>
            <a:fillRect/>
          </a:stretch>
        </p:blipFill>
        <p:spPr>
          <a:xfrm>
            <a:off x="786150" y="1126795"/>
            <a:ext cx="3827981" cy="3827981"/>
          </a:xfrm>
          <a:prstGeom prst="rect">
            <a:avLst/>
          </a:prstGeom>
          <a:noFill/>
          <a:ln>
            <a:noFill/>
          </a:ln>
        </p:spPr>
      </p:pic>
      <p:pic>
        <p:nvPicPr>
          <p:cNvPr id="255" name="Google Shape;255;p37"/>
          <p:cNvPicPr preferRelativeResize="0"/>
          <p:nvPr/>
        </p:nvPicPr>
        <p:blipFill rotWithShape="1">
          <a:blip r:embed="rId4">
            <a:alphaModFix/>
          </a:blip>
          <a:srcRect b="0" l="0" r="35542" t="0"/>
          <a:stretch/>
        </p:blipFill>
        <p:spPr>
          <a:xfrm>
            <a:off x="4969125" y="2935950"/>
            <a:ext cx="3696151" cy="1495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 -</a:t>
            </a:r>
            <a:endParaRPr/>
          </a:p>
          <a:p>
            <a:pPr indent="0" lvl="0" marL="0" rtl="0" algn="l">
              <a:spcBef>
                <a:spcPts val="0"/>
              </a:spcBef>
              <a:spcAft>
                <a:spcPts val="0"/>
              </a:spcAft>
              <a:buNone/>
            </a:pPr>
            <a:r>
              <a:rPr lang="en"/>
              <a:t>Salario - Moneda remunerada</a:t>
            </a:r>
            <a:endParaRPr/>
          </a:p>
        </p:txBody>
      </p:sp>
      <p:pic>
        <p:nvPicPr>
          <p:cNvPr id="261" name="Google Shape;261;p38"/>
          <p:cNvPicPr preferRelativeResize="0"/>
          <p:nvPr/>
        </p:nvPicPr>
        <p:blipFill>
          <a:blip r:embed="rId3">
            <a:alphaModFix/>
          </a:blip>
          <a:stretch>
            <a:fillRect/>
          </a:stretch>
        </p:blipFill>
        <p:spPr>
          <a:xfrm>
            <a:off x="405150" y="1175220"/>
            <a:ext cx="3827981" cy="3827981"/>
          </a:xfrm>
          <a:prstGeom prst="rect">
            <a:avLst/>
          </a:prstGeom>
          <a:noFill/>
          <a:ln>
            <a:noFill/>
          </a:ln>
        </p:spPr>
      </p:pic>
      <p:pic>
        <p:nvPicPr>
          <p:cNvPr id="262" name="Google Shape;262;p38"/>
          <p:cNvPicPr preferRelativeResize="0"/>
          <p:nvPr/>
        </p:nvPicPr>
        <p:blipFill rotWithShape="1">
          <a:blip r:embed="rId4">
            <a:alphaModFix/>
          </a:blip>
          <a:srcRect b="0" l="0" r="7106" t="0"/>
          <a:stretch/>
        </p:blipFill>
        <p:spPr>
          <a:xfrm>
            <a:off x="4307525" y="2118575"/>
            <a:ext cx="4665874" cy="1778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 -</a:t>
            </a:r>
            <a:endParaRPr/>
          </a:p>
          <a:p>
            <a:pPr indent="0" lvl="0" marL="0" rtl="0" algn="l">
              <a:spcBef>
                <a:spcPts val="0"/>
              </a:spcBef>
              <a:spcAft>
                <a:spcPts val="0"/>
              </a:spcAft>
              <a:buNone/>
            </a:pPr>
            <a:r>
              <a:rPr lang="en"/>
              <a:t>Salario - Residencia del empleado</a:t>
            </a:r>
            <a:endParaRPr/>
          </a:p>
        </p:txBody>
      </p:sp>
      <p:pic>
        <p:nvPicPr>
          <p:cNvPr id="268" name="Google Shape;268;p39"/>
          <p:cNvPicPr preferRelativeResize="0"/>
          <p:nvPr/>
        </p:nvPicPr>
        <p:blipFill>
          <a:blip r:embed="rId3">
            <a:alphaModFix/>
          </a:blip>
          <a:stretch>
            <a:fillRect/>
          </a:stretch>
        </p:blipFill>
        <p:spPr>
          <a:xfrm>
            <a:off x="253650" y="1114720"/>
            <a:ext cx="3827981" cy="3827981"/>
          </a:xfrm>
          <a:prstGeom prst="rect">
            <a:avLst/>
          </a:prstGeom>
          <a:noFill/>
          <a:ln>
            <a:noFill/>
          </a:ln>
        </p:spPr>
      </p:pic>
      <p:pic>
        <p:nvPicPr>
          <p:cNvPr id="269" name="Google Shape;269;p39"/>
          <p:cNvPicPr preferRelativeResize="0"/>
          <p:nvPr/>
        </p:nvPicPr>
        <p:blipFill>
          <a:blip r:embed="rId4">
            <a:alphaModFix/>
          </a:blip>
          <a:stretch>
            <a:fillRect/>
          </a:stretch>
        </p:blipFill>
        <p:spPr>
          <a:xfrm>
            <a:off x="4334900" y="2719113"/>
            <a:ext cx="4119749" cy="1200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 -</a:t>
            </a:r>
            <a:endParaRPr/>
          </a:p>
          <a:p>
            <a:pPr indent="0" lvl="0" marL="0" rtl="0" algn="l">
              <a:spcBef>
                <a:spcPts val="0"/>
              </a:spcBef>
              <a:spcAft>
                <a:spcPts val="0"/>
              </a:spcAft>
              <a:buNone/>
            </a:pPr>
            <a:r>
              <a:rPr lang="en"/>
              <a:t>Salario - Ratio de trabajo remoto</a:t>
            </a:r>
            <a:endParaRPr/>
          </a:p>
        </p:txBody>
      </p:sp>
      <p:pic>
        <p:nvPicPr>
          <p:cNvPr id="275" name="Google Shape;275;p40"/>
          <p:cNvPicPr preferRelativeResize="0"/>
          <p:nvPr/>
        </p:nvPicPr>
        <p:blipFill rotWithShape="1">
          <a:blip r:embed="rId3">
            <a:alphaModFix/>
          </a:blip>
          <a:srcRect b="0" l="0" r="24868" t="0"/>
          <a:stretch/>
        </p:blipFill>
        <p:spPr>
          <a:xfrm>
            <a:off x="4667950" y="2371875"/>
            <a:ext cx="4308126" cy="1514475"/>
          </a:xfrm>
          <a:prstGeom prst="rect">
            <a:avLst/>
          </a:prstGeom>
          <a:noFill/>
          <a:ln>
            <a:noFill/>
          </a:ln>
        </p:spPr>
      </p:pic>
      <p:pic>
        <p:nvPicPr>
          <p:cNvPr id="276" name="Google Shape;276;p40"/>
          <p:cNvPicPr preferRelativeResize="0"/>
          <p:nvPr/>
        </p:nvPicPr>
        <p:blipFill>
          <a:blip r:embed="rId4">
            <a:alphaModFix/>
          </a:blip>
          <a:stretch>
            <a:fillRect/>
          </a:stretch>
        </p:blipFill>
        <p:spPr>
          <a:xfrm>
            <a:off x="786150" y="1010720"/>
            <a:ext cx="3827981" cy="382798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 -</a:t>
            </a:r>
            <a:endParaRPr/>
          </a:p>
          <a:p>
            <a:pPr indent="0" lvl="0" marL="0" rtl="0" algn="l">
              <a:spcBef>
                <a:spcPts val="0"/>
              </a:spcBef>
              <a:spcAft>
                <a:spcPts val="0"/>
              </a:spcAft>
              <a:buNone/>
            </a:pPr>
            <a:r>
              <a:rPr lang="en"/>
              <a:t>Salario - </a:t>
            </a:r>
            <a:r>
              <a:rPr lang="en"/>
              <a:t>Sede de la empresa</a:t>
            </a:r>
            <a:endParaRPr/>
          </a:p>
        </p:txBody>
      </p:sp>
      <p:pic>
        <p:nvPicPr>
          <p:cNvPr id="282" name="Google Shape;282;p41"/>
          <p:cNvPicPr preferRelativeResize="0"/>
          <p:nvPr/>
        </p:nvPicPr>
        <p:blipFill>
          <a:blip r:embed="rId3">
            <a:alphaModFix/>
          </a:blip>
          <a:stretch>
            <a:fillRect/>
          </a:stretch>
        </p:blipFill>
        <p:spPr>
          <a:xfrm>
            <a:off x="152400" y="1163120"/>
            <a:ext cx="3827981" cy="3827981"/>
          </a:xfrm>
          <a:prstGeom prst="rect">
            <a:avLst/>
          </a:prstGeom>
          <a:noFill/>
          <a:ln>
            <a:noFill/>
          </a:ln>
        </p:spPr>
      </p:pic>
      <p:pic>
        <p:nvPicPr>
          <p:cNvPr id="283" name="Google Shape;283;p41"/>
          <p:cNvPicPr preferRelativeResize="0"/>
          <p:nvPr/>
        </p:nvPicPr>
        <p:blipFill>
          <a:blip r:embed="rId4">
            <a:alphaModFix/>
          </a:blip>
          <a:stretch>
            <a:fillRect/>
          </a:stretch>
        </p:blipFill>
        <p:spPr>
          <a:xfrm>
            <a:off x="4229750" y="2982050"/>
            <a:ext cx="4842775" cy="1171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 -</a:t>
            </a:r>
            <a:endParaRPr/>
          </a:p>
          <a:p>
            <a:pPr indent="0" lvl="0" marL="0" rtl="0" algn="l">
              <a:spcBef>
                <a:spcPts val="0"/>
              </a:spcBef>
              <a:spcAft>
                <a:spcPts val="0"/>
              </a:spcAft>
              <a:buNone/>
            </a:pPr>
            <a:r>
              <a:rPr lang="en"/>
              <a:t>Salario - Tamaño de la empresa</a:t>
            </a:r>
            <a:endParaRPr/>
          </a:p>
        </p:txBody>
      </p:sp>
      <p:pic>
        <p:nvPicPr>
          <p:cNvPr id="289" name="Google Shape;289;p42"/>
          <p:cNvPicPr preferRelativeResize="0"/>
          <p:nvPr/>
        </p:nvPicPr>
        <p:blipFill rotWithShape="1">
          <a:blip r:embed="rId3">
            <a:alphaModFix/>
          </a:blip>
          <a:srcRect b="0" l="0" r="31721" t="0"/>
          <a:stretch/>
        </p:blipFill>
        <p:spPr>
          <a:xfrm>
            <a:off x="4678425" y="2651625"/>
            <a:ext cx="3915224" cy="1333500"/>
          </a:xfrm>
          <a:prstGeom prst="rect">
            <a:avLst/>
          </a:prstGeom>
          <a:noFill/>
          <a:ln>
            <a:noFill/>
          </a:ln>
        </p:spPr>
      </p:pic>
      <p:pic>
        <p:nvPicPr>
          <p:cNvPr id="290" name="Google Shape;290;p42"/>
          <p:cNvPicPr preferRelativeResize="0"/>
          <p:nvPr/>
        </p:nvPicPr>
        <p:blipFill>
          <a:blip r:embed="rId4">
            <a:alphaModFix/>
          </a:blip>
          <a:stretch>
            <a:fillRect/>
          </a:stretch>
        </p:blipFill>
        <p:spPr>
          <a:xfrm>
            <a:off x="684900" y="1010720"/>
            <a:ext cx="3827981" cy="38279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 -</a:t>
            </a:r>
            <a:endParaRPr/>
          </a:p>
          <a:p>
            <a:pPr indent="0" lvl="0" marL="0" rtl="0" algn="l">
              <a:spcBef>
                <a:spcPts val="0"/>
              </a:spcBef>
              <a:spcAft>
                <a:spcPts val="0"/>
              </a:spcAft>
              <a:buNone/>
            </a:pPr>
            <a:r>
              <a:rPr lang="en"/>
              <a:t>Salario - Cargo general</a:t>
            </a:r>
            <a:endParaRPr/>
          </a:p>
        </p:txBody>
      </p:sp>
      <p:pic>
        <p:nvPicPr>
          <p:cNvPr id="296" name="Google Shape;296;p43"/>
          <p:cNvPicPr preferRelativeResize="0"/>
          <p:nvPr/>
        </p:nvPicPr>
        <p:blipFill>
          <a:blip r:embed="rId3">
            <a:alphaModFix/>
          </a:blip>
          <a:stretch>
            <a:fillRect/>
          </a:stretch>
        </p:blipFill>
        <p:spPr>
          <a:xfrm>
            <a:off x="0" y="1151020"/>
            <a:ext cx="3827981" cy="3827981"/>
          </a:xfrm>
          <a:prstGeom prst="rect">
            <a:avLst/>
          </a:prstGeom>
          <a:noFill/>
          <a:ln>
            <a:noFill/>
          </a:ln>
        </p:spPr>
      </p:pic>
      <p:pic>
        <p:nvPicPr>
          <p:cNvPr id="297" name="Google Shape;297;p43"/>
          <p:cNvPicPr preferRelativeResize="0"/>
          <p:nvPr/>
        </p:nvPicPr>
        <p:blipFill>
          <a:blip r:embed="rId4">
            <a:alphaModFix/>
          </a:blip>
          <a:stretch>
            <a:fillRect/>
          </a:stretch>
        </p:blipFill>
        <p:spPr>
          <a:xfrm>
            <a:off x="4175300" y="2490400"/>
            <a:ext cx="4635975" cy="1563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Limpieza del dataset</a:t>
            </a:r>
            <a:endParaRPr/>
          </a:p>
        </p:txBody>
      </p:sp>
      <p:pic>
        <p:nvPicPr>
          <p:cNvPr id="98" name="Google Shape;98;p17"/>
          <p:cNvPicPr preferRelativeResize="0"/>
          <p:nvPr/>
        </p:nvPicPr>
        <p:blipFill>
          <a:blip r:embed="rId3">
            <a:alphaModFix/>
          </a:blip>
          <a:stretch>
            <a:fillRect/>
          </a:stretch>
        </p:blipFill>
        <p:spPr>
          <a:xfrm>
            <a:off x="710650" y="912600"/>
            <a:ext cx="8293051" cy="2001775"/>
          </a:xfrm>
          <a:prstGeom prst="rect">
            <a:avLst/>
          </a:prstGeom>
          <a:noFill/>
          <a:ln>
            <a:noFill/>
          </a:ln>
        </p:spPr>
      </p:pic>
      <p:pic>
        <p:nvPicPr>
          <p:cNvPr id="99" name="Google Shape;99;p17"/>
          <p:cNvPicPr preferRelativeResize="0"/>
          <p:nvPr/>
        </p:nvPicPr>
        <p:blipFill>
          <a:blip r:embed="rId4">
            <a:alphaModFix/>
          </a:blip>
          <a:stretch>
            <a:fillRect/>
          </a:stretch>
        </p:blipFill>
        <p:spPr>
          <a:xfrm>
            <a:off x="786150" y="3054675"/>
            <a:ext cx="7086600" cy="1819275"/>
          </a:xfrm>
          <a:prstGeom prst="rect">
            <a:avLst/>
          </a:prstGeom>
          <a:noFill/>
          <a:ln>
            <a:noFill/>
          </a:ln>
        </p:spPr>
      </p:pic>
      <p:cxnSp>
        <p:nvCxnSpPr>
          <p:cNvPr id="100" name="Google Shape;100;p17"/>
          <p:cNvCxnSpPr/>
          <p:nvPr/>
        </p:nvCxnSpPr>
        <p:spPr>
          <a:xfrm>
            <a:off x="822950" y="3001375"/>
            <a:ext cx="78543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 -</a:t>
            </a:r>
            <a:endParaRPr/>
          </a:p>
          <a:p>
            <a:pPr indent="0" lvl="0" marL="0" rtl="0" algn="l">
              <a:spcBef>
                <a:spcPts val="0"/>
              </a:spcBef>
              <a:spcAft>
                <a:spcPts val="0"/>
              </a:spcAft>
              <a:buNone/>
            </a:pPr>
            <a:r>
              <a:rPr lang="en"/>
              <a:t>Salario - Región de residencia del empleado</a:t>
            </a:r>
            <a:endParaRPr/>
          </a:p>
        </p:txBody>
      </p:sp>
      <p:pic>
        <p:nvPicPr>
          <p:cNvPr id="303" name="Google Shape;303;p44"/>
          <p:cNvPicPr preferRelativeResize="0"/>
          <p:nvPr/>
        </p:nvPicPr>
        <p:blipFill>
          <a:blip r:embed="rId3">
            <a:alphaModFix/>
          </a:blip>
          <a:stretch>
            <a:fillRect/>
          </a:stretch>
        </p:blipFill>
        <p:spPr>
          <a:xfrm>
            <a:off x="152400" y="1163120"/>
            <a:ext cx="3827981" cy="3827981"/>
          </a:xfrm>
          <a:prstGeom prst="rect">
            <a:avLst/>
          </a:prstGeom>
          <a:noFill/>
          <a:ln>
            <a:noFill/>
          </a:ln>
        </p:spPr>
      </p:pic>
      <p:pic>
        <p:nvPicPr>
          <p:cNvPr id="304" name="Google Shape;304;p44"/>
          <p:cNvPicPr preferRelativeResize="0"/>
          <p:nvPr/>
        </p:nvPicPr>
        <p:blipFill>
          <a:blip r:embed="rId4">
            <a:alphaModFix/>
          </a:blip>
          <a:stretch>
            <a:fillRect/>
          </a:stretch>
        </p:blipFill>
        <p:spPr>
          <a:xfrm>
            <a:off x="4151375" y="3001825"/>
            <a:ext cx="4809225" cy="866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cuantitativas-cualitativas -</a:t>
            </a:r>
            <a:endParaRPr/>
          </a:p>
          <a:p>
            <a:pPr indent="0" lvl="0" marL="0" rtl="0" algn="l">
              <a:spcBef>
                <a:spcPts val="0"/>
              </a:spcBef>
              <a:spcAft>
                <a:spcPts val="0"/>
              </a:spcAft>
              <a:buNone/>
            </a:pPr>
            <a:r>
              <a:rPr lang="en"/>
              <a:t>Salario - Región de la sede de empresa</a:t>
            </a:r>
            <a:endParaRPr/>
          </a:p>
        </p:txBody>
      </p:sp>
      <p:pic>
        <p:nvPicPr>
          <p:cNvPr id="310" name="Google Shape;310;p45"/>
          <p:cNvPicPr preferRelativeResize="0"/>
          <p:nvPr/>
        </p:nvPicPr>
        <p:blipFill>
          <a:blip r:embed="rId3">
            <a:alphaModFix/>
          </a:blip>
          <a:stretch>
            <a:fillRect/>
          </a:stretch>
        </p:blipFill>
        <p:spPr>
          <a:xfrm>
            <a:off x="0" y="1207320"/>
            <a:ext cx="3827981" cy="3827981"/>
          </a:xfrm>
          <a:prstGeom prst="rect">
            <a:avLst/>
          </a:prstGeom>
          <a:noFill/>
          <a:ln>
            <a:noFill/>
          </a:ln>
        </p:spPr>
      </p:pic>
      <p:pic>
        <p:nvPicPr>
          <p:cNvPr id="311" name="Google Shape;311;p45"/>
          <p:cNvPicPr preferRelativeResize="0"/>
          <p:nvPr/>
        </p:nvPicPr>
        <p:blipFill>
          <a:blip r:embed="rId4">
            <a:alphaModFix/>
          </a:blip>
          <a:stretch>
            <a:fillRect/>
          </a:stretch>
        </p:blipFill>
        <p:spPr>
          <a:xfrm>
            <a:off x="3936156" y="2238995"/>
            <a:ext cx="4876800" cy="1019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a:t>
            </a:r>
            <a:r>
              <a:rPr lang="en"/>
              <a:t> de efectos</a:t>
            </a:r>
            <a:endParaRPr/>
          </a:p>
        </p:txBody>
      </p:sp>
      <p:pic>
        <p:nvPicPr>
          <p:cNvPr id="317" name="Google Shape;317;p46"/>
          <p:cNvPicPr preferRelativeResize="0"/>
          <p:nvPr/>
        </p:nvPicPr>
        <p:blipFill rotWithShape="1">
          <a:blip r:embed="rId3">
            <a:alphaModFix/>
          </a:blip>
          <a:srcRect b="8172" l="0" r="0" t="0"/>
          <a:stretch/>
        </p:blipFill>
        <p:spPr>
          <a:xfrm>
            <a:off x="762000" y="1295400"/>
            <a:ext cx="4619625" cy="1066800"/>
          </a:xfrm>
          <a:prstGeom prst="rect">
            <a:avLst/>
          </a:prstGeom>
          <a:noFill/>
          <a:ln>
            <a:noFill/>
          </a:ln>
        </p:spPr>
      </p:pic>
      <p:pic>
        <p:nvPicPr>
          <p:cNvPr id="318" name="Google Shape;318;p46"/>
          <p:cNvPicPr preferRelativeResize="0"/>
          <p:nvPr/>
        </p:nvPicPr>
        <p:blipFill>
          <a:blip r:embed="rId4">
            <a:alphaModFix/>
          </a:blip>
          <a:stretch>
            <a:fillRect/>
          </a:stretch>
        </p:blipFill>
        <p:spPr>
          <a:xfrm>
            <a:off x="5620125" y="1195388"/>
            <a:ext cx="2495550" cy="1266825"/>
          </a:xfrm>
          <a:prstGeom prst="rect">
            <a:avLst/>
          </a:prstGeom>
          <a:noFill/>
          <a:ln>
            <a:noFill/>
          </a:ln>
        </p:spPr>
      </p:pic>
      <p:pic>
        <p:nvPicPr>
          <p:cNvPr id="319" name="Google Shape;319;p46"/>
          <p:cNvPicPr preferRelativeResize="0"/>
          <p:nvPr/>
        </p:nvPicPr>
        <p:blipFill rotWithShape="1">
          <a:blip r:embed="rId5">
            <a:alphaModFix/>
          </a:blip>
          <a:srcRect b="38416" l="0" r="19581" t="0"/>
          <a:stretch/>
        </p:blipFill>
        <p:spPr>
          <a:xfrm>
            <a:off x="786150" y="2462225"/>
            <a:ext cx="3229490" cy="2476500"/>
          </a:xfrm>
          <a:prstGeom prst="rect">
            <a:avLst/>
          </a:prstGeom>
          <a:noFill/>
          <a:ln>
            <a:noFill/>
          </a:ln>
        </p:spPr>
      </p:pic>
      <p:pic>
        <p:nvPicPr>
          <p:cNvPr id="320" name="Google Shape;320;p46"/>
          <p:cNvPicPr preferRelativeResize="0"/>
          <p:nvPr/>
        </p:nvPicPr>
        <p:blipFill rotWithShape="1">
          <a:blip r:embed="rId6">
            <a:alphaModFix/>
          </a:blip>
          <a:srcRect b="19789" l="0" r="8750" t="19375"/>
          <a:stretch/>
        </p:blipFill>
        <p:spPr>
          <a:xfrm>
            <a:off x="4713340" y="2786063"/>
            <a:ext cx="2733675" cy="1828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cualitativas-cualitativas -</a:t>
            </a:r>
            <a:endParaRPr/>
          </a:p>
          <a:p>
            <a:pPr indent="0" lvl="0" marL="0" rtl="0" algn="l">
              <a:spcBef>
                <a:spcPts val="0"/>
              </a:spcBef>
              <a:spcAft>
                <a:spcPts val="0"/>
              </a:spcAft>
              <a:buNone/>
            </a:pPr>
            <a:r>
              <a:rPr lang="en"/>
              <a:t>Nivel de experiencia - cargo general</a:t>
            </a:r>
            <a:endParaRPr/>
          </a:p>
        </p:txBody>
      </p:sp>
      <p:sp>
        <p:nvSpPr>
          <p:cNvPr id="326" name="Google Shape;326;p47"/>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327" name="Google Shape;327;p47"/>
          <p:cNvPicPr preferRelativeResize="0"/>
          <p:nvPr/>
        </p:nvPicPr>
        <p:blipFill rotWithShape="1">
          <a:blip r:embed="rId3">
            <a:alphaModFix/>
          </a:blip>
          <a:srcRect b="0" l="0" r="7270" t="11684"/>
          <a:stretch/>
        </p:blipFill>
        <p:spPr>
          <a:xfrm>
            <a:off x="336475" y="1105600"/>
            <a:ext cx="4239475" cy="4037900"/>
          </a:xfrm>
          <a:prstGeom prst="rect">
            <a:avLst/>
          </a:prstGeom>
          <a:noFill/>
          <a:ln>
            <a:noFill/>
          </a:ln>
        </p:spPr>
      </p:pic>
      <p:pic>
        <p:nvPicPr>
          <p:cNvPr id="328" name="Google Shape;328;p47"/>
          <p:cNvPicPr preferRelativeResize="0"/>
          <p:nvPr/>
        </p:nvPicPr>
        <p:blipFill rotWithShape="1">
          <a:blip r:embed="rId4">
            <a:alphaModFix/>
          </a:blip>
          <a:srcRect b="0" l="23559" r="0" t="2865"/>
          <a:stretch/>
        </p:blipFill>
        <p:spPr>
          <a:xfrm>
            <a:off x="4575950" y="934525"/>
            <a:ext cx="4383200" cy="3251025"/>
          </a:xfrm>
          <a:prstGeom prst="rect">
            <a:avLst/>
          </a:prstGeom>
          <a:noFill/>
          <a:ln>
            <a:noFill/>
          </a:ln>
        </p:spPr>
      </p:pic>
      <p:pic>
        <p:nvPicPr>
          <p:cNvPr id="329" name="Google Shape;329;p47"/>
          <p:cNvPicPr preferRelativeResize="0"/>
          <p:nvPr/>
        </p:nvPicPr>
        <p:blipFill>
          <a:blip r:embed="rId5">
            <a:alphaModFix/>
          </a:blip>
          <a:stretch>
            <a:fillRect/>
          </a:stretch>
        </p:blipFill>
        <p:spPr>
          <a:xfrm>
            <a:off x="4839025" y="4111850"/>
            <a:ext cx="3355200" cy="922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cualitativas-cualitativas -</a:t>
            </a:r>
            <a:endParaRPr/>
          </a:p>
          <a:p>
            <a:pPr indent="0" lvl="0" marL="0" rtl="0" algn="l">
              <a:spcBef>
                <a:spcPts val="0"/>
              </a:spcBef>
              <a:spcAft>
                <a:spcPts val="0"/>
              </a:spcAft>
              <a:buNone/>
            </a:pPr>
            <a:r>
              <a:rPr lang="en"/>
              <a:t>Nivel de experiencia - cargo general</a:t>
            </a:r>
            <a:endParaRPr/>
          </a:p>
        </p:txBody>
      </p:sp>
      <p:pic>
        <p:nvPicPr>
          <p:cNvPr id="335" name="Google Shape;335;p48"/>
          <p:cNvPicPr preferRelativeResize="0"/>
          <p:nvPr/>
        </p:nvPicPr>
        <p:blipFill>
          <a:blip r:embed="rId3">
            <a:alphaModFix/>
          </a:blip>
          <a:stretch>
            <a:fillRect/>
          </a:stretch>
        </p:blipFill>
        <p:spPr>
          <a:xfrm>
            <a:off x="1257750" y="2300788"/>
            <a:ext cx="2857500" cy="1495425"/>
          </a:xfrm>
          <a:prstGeom prst="rect">
            <a:avLst/>
          </a:prstGeom>
          <a:noFill/>
          <a:ln>
            <a:noFill/>
          </a:ln>
        </p:spPr>
      </p:pic>
      <p:pic>
        <p:nvPicPr>
          <p:cNvPr id="336" name="Google Shape;336;p48"/>
          <p:cNvPicPr preferRelativeResize="0"/>
          <p:nvPr/>
        </p:nvPicPr>
        <p:blipFill>
          <a:blip r:embed="rId4">
            <a:alphaModFix/>
          </a:blip>
          <a:stretch>
            <a:fillRect/>
          </a:stretch>
        </p:blipFill>
        <p:spPr>
          <a:xfrm>
            <a:off x="4785125" y="2296038"/>
            <a:ext cx="2781300" cy="1504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cualitativas-cualitativas -</a:t>
            </a:r>
            <a:endParaRPr/>
          </a:p>
          <a:p>
            <a:pPr indent="0" lvl="0" marL="0" rtl="0" algn="l">
              <a:spcBef>
                <a:spcPts val="0"/>
              </a:spcBef>
              <a:spcAft>
                <a:spcPts val="0"/>
              </a:spcAft>
              <a:buNone/>
            </a:pPr>
            <a:r>
              <a:rPr lang="en"/>
              <a:t>Nivel de experiencia - Región de la sede de empresa</a:t>
            </a:r>
            <a:endParaRPr/>
          </a:p>
        </p:txBody>
      </p:sp>
      <p:pic>
        <p:nvPicPr>
          <p:cNvPr id="342" name="Google Shape;342;p49"/>
          <p:cNvPicPr preferRelativeResize="0"/>
          <p:nvPr/>
        </p:nvPicPr>
        <p:blipFill rotWithShape="1">
          <a:blip r:embed="rId3">
            <a:alphaModFix/>
          </a:blip>
          <a:srcRect b="7277" l="0" r="0" t="10207"/>
          <a:stretch/>
        </p:blipFill>
        <p:spPr>
          <a:xfrm>
            <a:off x="329250" y="1240500"/>
            <a:ext cx="4572000" cy="3772876"/>
          </a:xfrm>
          <a:prstGeom prst="rect">
            <a:avLst/>
          </a:prstGeom>
          <a:noFill/>
          <a:ln>
            <a:noFill/>
          </a:ln>
        </p:spPr>
      </p:pic>
      <p:pic>
        <p:nvPicPr>
          <p:cNvPr id="343" name="Google Shape;343;p49"/>
          <p:cNvPicPr preferRelativeResize="0"/>
          <p:nvPr/>
        </p:nvPicPr>
        <p:blipFill>
          <a:blip r:embed="rId4">
            <a:alphaModFix/>
          </a:blip>
          <a:stretch>
            <a:fillRect/>
          </a:stretch>
        </p:blipFill>
        <p:spPr>
          <a:xfrm>
            <a:off x="4572000" y="1328926"/>
            <a:ext cx="4488250" cy="2333595"/>
          </a:xfrm>
          <a:prstGeom prst="rect">
            <a:avLst/>
          </a:prstGeom>
          <a:noFill/>
          <a:ln>
            <a:noFill/>
          </a:ln>
        </p:spPr>
      </p:pic>
      <p:pic>
        <p:nvPicPr>
          <p:cNvPr id="344" name="Google Shape;344;p49"/>
          <p:cNvPicPr preferRelativeResize="0"/>
          <p:nvPr/>
        </p:nvPicPr>
        <p:blipFill>
          <a:blip r:embed="rId5">
            <a:alphaModFix/>
          </a:blip>
          <a:stretch>
            <a:fillRect/>
          </a:stretch>
        </p:blipFill>
        <p:spPr>
          <a:xfrm>
            <a:off x="4676800" y="3662525"/>
            <a:ext cx="4136424" cy="1418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cualitativas-cualitativas -</a:t>
            </a:r>
            <a:endParaRPr/>
          </a:p>
          <a:p>
            <a:pPr indent="0" lvl="0" marL="0" rtl="0" algn="l">
              <a:spcBef>
                <a:spcPts val="0"/>
              </a:spcBef>
              <a:spcAft>
                <a:spcPts val="0"/>
              </a:spcAft>
              <a:buNone/>
            </a:pPr>
            <a:r>
              <a:rPr lang="en"/>
              <a:t>Nivel de experiencia - Región de la sede de empresa</a:t>
            </a:r>
            <a:endParaRPr/>
          </a:p>
        </p:txBody>
      </p:sp>
      <p:pic>
        <p:nvPicPr>
          <p:cNvPr id="350" name="Google Shape;350;p50"/>
          <p:cNvPicPr preferRelativeResize="0"/>
          <p:nvPr/>
        </p:nvPicPr>
        <p:blipFill>
          <a:blip r:embed="rId3">
            <a:alphaModFix/>
          </a:blip>
          <a:stretch>
            <a:fillRect/>
          </a:stretch>
        </p:blipFill>
        <p:spPr>
          <a:xfrm>
            <a:off x="786150" y="1207352"/>
            <a:ext cx="8063025" cy="575925"/>
          </a:xfrm>
          <a:prstGeom prst="rect">
            <a:avLst/>
          </a:prstGeom>
          <a:noFill/>
          <a:ln>
            <a:noFill/>
          </a:ln>
        </p:spPr>
      </p:pic>
      <p:pic>
        <p:nvPicPr>
          <p:cNvPr id="351" name="Google Shape;351;p50"/>
          <p:cNvPicPr preferRelativeResize="0"/>
          <p:nvPr/>
        </p:nvPicPr>
        <p:blipFill>
          <a:blip r:embed="rId4">
            <a:alphaModFix/>
          </a:blip>
          <a:stretch>
            <a:fillRect/>
          </a:stretch>
        </p:blipFill>
        <p:spPr>
          <a:xfrm>
            <a:off x="786150" y="2156749"/>
            <a:ext cx="7980476" cy="702600"/>
          </a:xfrm>
          <a:prstGeom prst="rect">
            <a:avLst/>
          </a:prstGeom>
          <a:noFill/>
          <a:ln>
            <a:noFill/>
          </a:ln>
        </p:spPr>
      </p:pic>
      <p:pic>
        <p:nvPicPr>
          <p:cNvPr id="352" name="Google Shape;352;p50"/>
          <p:cNvPicPr preferRelativeResize="0"/>
          <p:nvPr/>
        </p:nvPicPr>
        <p:blipFill>
          <a:blip r:embed="rId5">
            <a:alphaModFix/>
          </a:blip>
          <a:stretch>
            <a:fillRect/>
          </a:stretch>
        </p:blipFill>
        <p:spPr>
          <a:xfrm>
            <a:off x="3070475" y="3055974"/>
            <a:ext cx="2771775" cy="1504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1"/>
          <p:cNvSpPr txBox="1"/>
          <p:nvPr>
            <p:ph type="title"/>
          </p:nvPr>
        </p:nvSpPr>
        <p:spPr>
          <a:xfrm>
            <a:off x="786150" y="308125"/>
            <a:ext cx="77322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cualitativas-cualitativas -</a:t>
            </a:r>
            <a:endParaRPr/>
          </a:p>
          <a:p>
            <a:pPr indent="0" lvl="0" marL="0" rtl="0" algn="l">
              <a:spcBef>
                <a:spcPts val="0"/>
              </a:spcBef>
              <a:spcAft>
                <a:spcPts val="0"/>
              </a:spcAft>
              <a:buNone/>
            </a:pPr>
            <a:r>
              <a:rPr lang="en"/>
              <a:t>Ratio de trabajo remoto - Región de la residencia del empleado</a:t>
            </a:r>
            <a:endParaRPr/>
          </a:p>
        </p:txBody>
      </p:sp>
      <p:sp>
        <p:nvSpPr>
          <p:cNvPr id="358" name="Google Shape;358;p51"/>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359" name="Google Shape;359;p51"/>
          <p:cNvPicPr preferRelativeResize="0"/>
          <p:nvPr/>
        </p:nvPicPr>
        <p:blipFill rotWithShape="1">
          <a:blip r:embed="rId3">
            <a:alphaModFix/>
          </a:blip>
          <a:srcRect b="8623" l="4167" r="7912" t="11460"/>
          <a:stretch/>
        </p:blipFill>
        <p:spPr>
          <a:xfrm>
            <a:off x="405150" y="1219700"/>
            <a:ext cx="4019550" cy="3657600"/>
          </a:xfrm>
          <a:prstGeom prst="rect">
            <a:avLst/>
          </a:prstGeom>
          <a:noFill/>
          <a:ln>
            <a:noFill/>
          </a:ln>
        </p:spPr>
      </p:pic>
      <p:pic>
        <p:nvPicPr>
          <p:cNvPr id="360" name="Google Shape;360;p51"/>
          <p:cNvPicPr preferRelativeResize="0"/>
          <p:nvPr/>
        </p:nvPicPr>
        <p:blipFill rotWithShape="1">
          <a:blip r:embed="rId4">
            <a:alphaModFix/>
          </a:blip>
          <a:srcRect b="0" l="25014" r="0" t="0"/>
          <a:stretch/>
        </p:blipFill>
        <p:spPr>
          <a:xfrm>
            <a:off x="4671900" y="1180475"/>
            <a:ext cx="4299774" cy="2621875"/>
          </a:xfrm>
          <a:prstGeom prst="rect">
            <a:avLst/>
          </a:prstGeom>
          <a:noFill/>
          <a:ln>
            <a:noFill/>
          </a:ln>
        </p:spPr>
      </p:pic>
      <p:pic>
        <p:nvPicPr>
          <p:cNvPr id="361" name="Google Shape;361;p51"/>
          <p:cNvPicPr preferRelativeResize="0"/>
          <p:nvPr/>
        </p:nvPicPr>
        <p:blipFill>
          <a:blip r:embed="rId5">
            <a:alphaModFix/>
          </a:blip>
          <a:stretch>
            <a:fillRect/>
          </a:stretch>
        </p:blipFill>
        <p:spPr>
          <a:xfrm>
            <a:off x="4426250" y="3905525"/>
            <a:ext cx="4545425" cy="1074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2"/>
          <p:cNvSpPr txBox="1"/>
          <p:nvPr>
            <p:ph type="title"/>
          </p:nvPr>
        </p:nvSpPr>
        <p:spPr>
          <a:xfrm>
            <a:off x="786150" y="308125"/>
            <a:ext cx="77322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cualitativas-cualitativas -</a:t>
            </a:r>
            <a:endParaRPr/>
          </a:p>
          <a:p>
            <a:pPr indent="0" lvl="0" marL="0" rtl="0" algn="l">
              <a:spcBef>
                <a:spcPts val="0"/>
              </a:spcBef>
              <a:spcAft>
                <a:spcPts val="0"/>
              </a:spcAft>
              <a:buNone/>
            </a:pPr>
            <a:r>
              <a:rPr lang="en"/>
              <a:t>Ratio de trabajo remoto - Región de la residencia del empleado</a:t>
            </a:r>
            <a:endParaRPr/>
          </a:p>
        </p:txBody>
      </p:sp>
      <p:pic>
        <p:nvPicPr>
          <p:cNvPr id="367" name="Google Shape;367;p52"/>
          <p:cNvPicPr preferRelativeResize="0"/>
          <p:nvPr/>
        </p:nvPicPr>
        <p:blipFill>
          <a:blip r:embed="rId3">
            <a:alphaModFix/>
          </a:blip>
          <a:stretch>
            <a:fillRect/>
          </a:stretch>
        </p:blipFill>
        <p:spPr>
          <a:xfrm>
            <a:off x="743313" y="1390350"/>
            <a:ext cx="7657375" cy="496075"/>
          </a:xfrm>
          <a:prstGeom prst="rect">
            <a:avLst/>
          </a:prstGeom>
          <a:noFill/>
          <a:ln>
            <a:noFill/>
          </a:ln>
        </p:spPr>
      </p:pic>
      <p:pic>
        <p:nvPicPr>
          <p:cNvPr id="368" name="Google Shape;368;p52"/>
          <p:cNvPicPr preferRelativeResize="0"/>
          <p:nvPr/>
        </p:nvPicPr>
        <p:blipFill>
          <a:blip r:embed="rId4">
            <a:alphaModFix/>
          </a:blip>
          <a:stretch>
            <a:fillRect/>
          </a:stretch>
        </p:blipFill>
        <p:spPr>
          <a:xfrm>
            <a:off x="786150" y="2162175"/>
            <a:ext cx="7657375" cy="546955"/>
          </a:xfrm>
          <a:prstGeom prst="rect">
            <a:avLst/>
          </a:prstGeom>
          <a:noFill/>
          <a:ln>
            <a:noFill/>
          </a:ln>
        </p:spPr>
      </p:pic>
      <p:pic>
        <p:nvPicPr>
          <p:cNvPr id="369" name="Google Shape;369;p52"/>
          <p:cNvPicPr preferRelativeResize="0"/>
          <p:nvPr/>
        </p:nvPicPr>
        <p:blipFill>
          <a:blip r:embed="rId5">
            <a:alphaModFix/>
          </a:blip>
          <a:stretch>
            <a:fillRect/>
          </a:stretch>
        </p:blipFill>
        <p:spPr>
          <a:xfrm>
            <a:off x="2554675" y="2984880"/>
            <a:ext cx="2800350" cy="1514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560025" y="308125"/>
            <a:ext cx="85038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bivariado - Relaciones cualitativas-cualitativas -</a:t>
            </a:r>
            <a:endParaRPr/>
          </a:p>
          <a:p>
            <a:pPr indent="0" lvl="0" marL="0" rtl="0" algn="l">
              <a:spcBef>
                <a:spcPts val="0"/>
              </a:spcBef>
              <a:spcAft>
                <a:spcPts val="0"/>
              </a:spcAft>
              <a:buNone/>
            </a:pPr>
            <a:r>
              <a:rPr lang="en"/>
              <a:t>Región de la sede de empresa - Región de la residencia del empleado</a:t>
            </a:r>
            <a:endParaRPr/>
          </a:p>
        </p:txBody>
      </p:sp>
      <p:pic>
        <p:nvPicPr>
          <p:cNvPr id="375" name="Google Shape;375;p53"/>
          <p:cNvPicPr preferRelativeResize="0"/>
          <p:nvPr/>
        </p:nvPicPr>
        <p:blipFill rotWithShape="1">
          <a:blip r:embed="rId3">
            <a:alphaModFix/>
          </a:blip>
          <a:srcRect b="8547" l="5416" r="8331" t="10204"/>
          <a:stretch/>
        </p:blipFill>
        <p:spPr>
          <a:xfrm>
            <a:off x="560025" y="1177850"/>
            <a:ext cx="3943350" cy="3714750"/>
          </a:xfrm>
          <a:prstGeom prst="rect">
            <a:avLst/>
          </a:prstGeom>
          <a:noFill/>
          <a:ln>
            <a:noFill/>
          </a:ln>
        </p:spPr>
      </p:pic>
      <p:pic>
        <p:nvPicPr>
          <p:cNvPr id="376" name="Google Shape;376;p53"/>
          <p:cNvPicPr preferRelativeResize="0"/>
          <p:nvPr/>
        </p:nvPicPr>
        <p:blipFill>
          <a:blip r:embed="rId4">
            <a:alphaModFix/>
          </a:blip>
          <a:stretch>
            <a:fillRect/>
          </a:stretch>
        </p:blipFill>
        <p:spPr>
          <a:xfrm>
            <a:off x="4572000" y="1251550"/>
            <a:ext cx="4335825" cy="1851008"/>
          </a:xfrm>
          <a:prstGeom prst="rect">
            <a:avLst/>
          </a:prstGeom>
          <a:noFill/>
          <a:ln>
            <a:noFill/>
          </a:ln>
        </p:spPr>
      </p:pic>
      <p:pic>
        <p:nvPicPr>
          <p:cNvPr id="377" name="Google Shape;377;p53"/>
          <p:cNvPicPr preferRelativeResize="0"/>
          <p:nvPr/>
        </p:nvPicPr>
        <p:blipFill>
          <a:blip r:embed="rId5">
            <a:alphaModFix/>
          </a:blip>
          <a:stretch>
            <a:fillRect/>
          </a:stretch>
        </p:blipFill>
        <p:spPr>
          <a:xfrm>
            <a:off x="4695450" y="3232125"/>
            <a:ext cx="4088924" cy="155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Hipótesis de variables pre análisis</a:t>
            </a:r>
            <a:endParaRPr/>
          </a:p>
        </p:txBody>
      </p:sp>
      <p:sp>
        <p:nvSpPr>
          <p:cNvPr id="106" name="Google Shape;106;p18"/>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Año trabajado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Nivel de experiencia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07" name="Google Shape;107;p18"/>
          <p:cNvPicPr preferRelativeResize="0"/>
          <p:nvPr/>
        </p:nvPicPr>
        <p:blipFill>
          <a:blip r:embed="rId3">
            <a:alphaModFix/>
          </a:blip>
          <a:stretch>
            <a:fillRect/>
          </a:stretch>
        </p:blipFill>
        <p:spPr>
          <a:xfrm>
            <a:off x="2971450" y="1010725"/>
            <a:ext cx="2378100" cy="1585400"/>
          </a:xfrm>
          <a:prstGeom prst="rect">
            <a:avLst/>
          </a:prstGeom>
          <a:noFill/>
          <a:ln>
            <a:noFill/>
          </a:ln>
        </p:spPr>
      </p:pic>
      <p:pic>
        <p:nvPicPr>
          <p:cNvPr id="108" name="Google Shape;108;p18"/>
          <p:cNvPicPr preferRelativeResize="0"/>
          <p:nvPr/>
        </p:nvPicPr>
        <p:blipFill>
          <a:blip r:embed="rId4">
            <a:alphaModFix/>
          </a:blip>
          <a:stretch>
            <a:fillRect/>
          </a:stretch>
        </p:blipFill>
        <p:spPr>
          <a:xfrm>
            <a:off x="3763825" y="2887525"/>
            <a:ext cx="2723026" cy="1815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4"/>
          <p:cNvSpPr txBox="1"/>
          <p:nvPr>
            <p:ph type="title"/>
          </p:nvPr>
        </p:nvSpPr>
        <p:spPr>
          <a:xfrm>
            <a:off x="560025" y="308125"/>
            <a:ext cx="85038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multivariado - Salario-Región de la sede de </a:t>
            </a:r>
            <a:endParaRPr/>
          </a:p>
          <a:p>
            <a:pPr indent="0" lvl="0" marL="0" rtl="0" algn="l">
              <a:spcBef>
                <a:spcPts val="0"/>
              </a:spcBef>
              <a:spcAft>
                <a:spcPts val="0"/>
              </a:spcAft>
              <a:buNone/>
            </a:pPr>
            <a:r>
              <a:rPr lang="en"/>
              <a:t>empresa-Región de la residencia del empleado</a:t>
            </a:r>
            <a:endParaRPr/>
          </a:p>
        </p:txBody>
      </p:sp>
      <p:pic>
        <p:nvPicPr>
          <p:cNvPr id="383" name="Google Shape;383;p54"/>
          <p:cNvPicPr preferRelativeResize="0"/>
          <p:nvPr/>
        </p:nvPicPr>
        <p:blipFill>
          <a:blip r:embed="rId3">
            <a:alphaModFix/>
          </a:blip>
          <a:stretch>
            <a:fillRect/>
          </a:stretch>
        </p:blipFill>
        <p:spPr>
          <a:xfrm>
            <a:off x="2221900" y="1114700"/>
            <a:ext cx="3827975" cy="3827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ph type="title"/>
          </p:nvPr>
        </p:nvSpPr>
        <p:spPr>
          <a:xfrm>
            <a:off x="560025" y="308125"/>
            <a:ext cx="85038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multivariado - </a:t>
            </a:r>
            <a:r>
              <a:rPr lang="en"/>
              <a:t>Salario-Región de la </a:t>
            </a:r>
            <a:endParaRPr/>
          </a:p>
          <a:p>
            <a:pPr indent="0" lvl="0" marL="0" rtl="0" algn="l">
              <a:spcBef>
                <a:spcPts val="0"/>
              </a:spcBef>
              <a:spcAft>
                <a:spcPts val="0"/>
              </a:spcAft>
              <a:buNone/>
            </a:pPr>
            <a:r>
              <a:rPr lang="en"/>
              <a:t>sede de empresa-ratio de trabajo remoto</a:t>
            </a:r>
            <a:endParaRPr/>
          </a:p>
        </p:txBody>
      </p:sp>
      <p:pic>
        <p:nvPicPr>
          <p:cNvPr id="389" name="Google Shape;389;p55"/>
          <p:cNvPicPr preferRelativeResize="0"/>
          <p:nvPr/>
        </p:nvPicPr>
        <p:blipFill>
          <a:blip r:embed="rId3">
            <a:alphaModFix/>
          </a:blip>
          <a:stretch>
            <a:fillRect/>
          </a:stretch>
        </p:blipFill>
        <p:spPr>
          <a:xfrm>
            <a:off x="2524450" y="1138925"/>
            <a:ext cx="3827975" cy="3827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6"/>
          <p:cNvSpPr txBox="1"/>
          <p:nvPr>
            <p:ph type="title"/>
          </p:nvPr>
        </p:nvSpPr>
        <p:spPr>
          <a:xfrm>
            <a:off x="560025" y="308125"/>
            <a:ext cx="85038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Análisis multivariado - Salario-Región de la </a:t>
            </a:r>
            <a:endParaRPr/>
          </a:p>
          <a:p>
            <a:pPr indent="0" lvl="0" marL="0" rtl="0" algn="l">
              <a:spcBef>
                <a:spcPts val="0"/>
              </a:spcBef>
              <a:spcAft>
                <a:spcPts val="0"/>
              </a:spcAft>
              <a:buNone/>
            </a:pPr>
            <a:r>
              <a:rPr lang="en"/>
              <a:t>sede de empresa-</a:t>
            </a:r>
            <a:r>
              <a:rPr lang="en"/>
              <a:t>tamaño de empresa</a:t>
            </a:r>
            <a:endParaRPr/>
          </a:p>
        </p:txBody>
      </p:sp>
      <p:pic>
        <p:nvPicPr>
          <p:cNvPr id="395" name="Google Shape;395;p56"/>
          <p:cNvPicPr preferRelativeResize="0"/>
          <p:nvPr/>
        </p:nvPicPr>
        <p:blipFill>
          <a:blip r:embed="rId3">
            <a:alphaModFix/>
          </a:blip>
          <a:stretch>
            <a:fillRect/>
          </a:stretch>
        </p:blipFill>
        <p:spPr>
          <a:xfrm>
            <a:off x="2415550" y="1126800"/>
            <a:ext cx="3827975" cy="3827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Conclusión</a:t>
            </a:r>
            <a:endParaRPr/>
          </a:p>
        </p:txBody>
      </p:sp>
      <p:sp>
        <p:nvSpPr>
          <p:cNvPr id="401" name="Google Shape;401;p57"/>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SzPts val="2400"/>
              <a:buChar char="◎"/>
            </a:pPr>
            <a:r>
              <a:rPr lang="en"/>
              <a:t>Empresas norteamericanas</a:t>
            </a:r>
            <a:endParaRPr/>
          </a:p>
          <a:p>
            <a:pPr indent="-381000" lvl="0" marL="457200" rtl="0" algn="l">
              <a:lnSpc>
                <a:spcPct val="150000"/>
              </a:lnSpc>
              <a:spcBef>
                <a:spcPts val="0"/>
              </a:spcBef>
              <a:spcAft>
                <a:spcPts val="0"/>
              </a:spcAft>
              <a:buSzPts val="2400"/>
              <a:buChar char="◎"/>
            </a:pPr>
            <a:r>
              <a:rPr lang="en"/>
              <a:t>Nivel de experiencia alto</a:t>
            </a:r>
            <a:endParaRPr/>
          </a:p>
          <a:p>
            <a:pPr indent="-381000" lvl="0" marL="457200" rtl="0" algn="l">
              <a:lnSpc>
                <a:spcPct val="150000"/>
              </a:lnSpc>
              <a:spcBef>
                <a:spcPts val="0"/>
              </a:spcBef>
              <a:spcAft>
                <a:spcPts val="0"/>
              </a:spcAft>
              <a:buSzPts val="2400"/>
              <a:buChar char="◎"/>
            </a:pPr>
            <a:r>
              <a:rPr lang="en"/>
              <a:t>Año pandemia</a:t>
            </a:r>
            <a:endParaRPr/>
          </a:p>
          <a:p>
            <a:pPr indent="-381000" lvl="0" marL="457200" rtl="0" algn="l">
              <a:lnSpc>
                <a:spcPct val="150000"/>
              </a:lnSpc>
              <a:spcBef>
                <a:spcPts val="0"/>
              </a:spcBef>
              <a:spcAft>
                <a:spcPts val="0"/>
              </a:spcAft>
              <a:buSzPts val="2400"/>
              <a:buChar char="◎"/>
            </a:pPr>
            <a:r>
              <a:rPr lang="en"/>
              <a:t> Trabajo remoto y </a:t>
            </a:r>
            <a:endParaRPr/>
          </a:p>
          <a:p>
            <a:pPr indent="0" lvl="0" marL="457200" rtl="0" algn="l">
              <a:lnSpc>
                <a:spcPct val="150000"/>
              </a:lnSpc>
              <a:spcBef>
                <a:spcPts val="600"/>
              </a:spcBef>
              <a:spcAft>
                <a:spcPts val="0"/>
              </a:spcAft>
              <a:buNone/>
            </a:pPr>
            <a:r>
              <a:rPr lang="en"/>
              <a:t> tamaño de empresa</a:t>
            </a:r>
            <a:endParaRPr/>
          </a:p>
          <a:p>
            <a:pPr indent="-381000" lvl="0" marL="457200" rtl="0" algn="l">
              <a:lnSpc>
                <a:spcPct val="150000"/>
              </a:lnSpc>
              <a:spcBef>
                <a:spcPts val="600"/>
              </a:spcBef>
              <a:spcAft>
                <a:spcPts val="0"/>
              </a:spcAft>
              <a:buSzPts val="2400"/>
              <a:buChar char="◎"/>
            </a:pPr>
            <a:r>
              <a:rPr lang="en"/>
              <a:t>Moneda remunerada (USD)</a:t>
            </a:r>
            <a:endParaRPr/>
          </a:p>
        </p:txBody>
      </p:sp>
      <p:pic>
        <p:nvPicPr>
          <p:cNvPr id="402" name="Google Shape;402;p57"/>
          <p:cNvPicPr preferRelativeResize="0"/>
          <p:nvPr/>
        </p:nvPicPr>
        <p:blipFill>
          <a:blip r:embed="rId3">
            <a:alphaModFix/>
          </a:blip>
          <a:stretch>
            <a:fillRect/>
          </a:stretch>
        </p:blipFill>
        <p:spPr>
          <a:xfrm>
            <a:off x="5412874" y="411475"/>
            <a:ext cx="3206100" cy="4526275"/>
          </a:xfrm>
          <a:prstGeom prst="rect">
            <a:avLst/>
          </a:prstGeom>
          <a:noFill/>
          <a:ln>
            <a:noFill/>
          </a:ln>
        </p:spPr>
      </p:pic>
      <p:sp>
        <p:nvSpPr>
          <p:cNvPr id="403" name="Google Shape;403;p57"/>
          <p:cNvSpPr txBox="1"/>
          <p:nvPr/>
        </p:nvSpPr>
        <p:spPr>
          <a:xfrm>
            <a:off x="4825250" y="1026450"/>
            <a:ext cx="762600" cy="1108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6000">
                <a:solidFill>
                  <a:srgbClr val="00FF00"/>
                </a:solidFill>
                <a:latin typeface="Source Sans Pro"/>
                <a:ea typeface="Source Sans Pro"/>
                <a:cs typeface="Source Sans Pro"/>
                <a:sym typeface="Source Sans Pro"/>
              </a:rPr>
              <a:t>+</a:t>
            </a:r>
            <a:endParaRPr sz="6000">
              <a:latin typeface="Source Sans Pro"/>
              <a:ea typeface="Source Sans Pro"/>
              <a:cs typeface="Source Sans Pro"/>
              <a:sym typeface="Source Sans Pro"/>
            </a:endParaRPr>
          </a:p>
        </p:txBody>
      </p:sp>
      <p:sp>
        <p:nvSpPr>
          <p:cNvPr id="404" name="Google Shape;404;p57"/>
          <p:cNvSpPr txBox="1"/>
          <p:nvPr/>
        </p:nvSpPr>
        <p:spPr>
          <a:xfrm>
            <a:off x="4495800" y="1600200"/>
            <a:ext cx="708300" cy="1108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6000">
                <a:solidFill>
                  <a:srgbClr val="00FF00"/>
                </a:solidFill>
                <a:latin typeface="Source Sans Pro"/>
                <a:ea typeface="Source Sans Pro"/>
                <a:cs typeface="Source Sans Pro"/>
                <a:sym typeface="Source Sans Pro"/>
              </a:rPr>
              <a:t>+</a:t>
            </a:r>
            <a:endParaRPr/>
          </a:p>
        </p:txBody>
      </p:sp>
      <p:sp>
        <p:nvSpPr>
          <p:cNvPr id="405" name="Google Shape;405;p57"/>
          <p:cNvSpPr txBox="1"/>
          <p:nvPr/>
        </p:nvSpPr>
        <p:spPr>
          <a:xfrm>
            <a:off x="3331650" y="2120525"/>
            <a:ext cx="565200" cy="1108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6000">
                <a:solidFill>
                  <a:srgbClr val="FF0000"/>
                </a:solidFill>
                <a:latin typeface="Source Sans Pro"/>
                <a:ea typeface="Source Sans Pro"/>
                <a:cs typeface="Source Sans Pro"/>
                <a:sym typeface="Source Sans Pro"/>
              </a:rPr>
              <a:t>-</a:t>
            </a:r>
            <a:endParaRPr>
              <a:solidFill>
                <a:srgbClr val="FF0000"/>
              </a:solidFill>
            </a:endParaRPr>
          </a:p>
        </p:txBody>
      </p:sp>
      <p:sp>
        <p:nvSpPr>
          <p:cNvPr id="406" name="Google Shape;406;p57"/>
          <p:cNvSpPr txBox="1"/>
          <p:nvPr/>
        </p:nvSpPr>
        <p:spPr>
          <a:xfrm>
            <a:off x="3886200" y="2971800"/>
            <a:ext cx="708300" cy="1108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6000">
                <a:solidFill>
                  <a:srgbClr val="FFFF00"/>
                </a:solidFill>
                <a:latin typeface="Source Sans Pro"/>
                <a:ea typeface="Source Sans Pro"/>
                <a:cs typeface="Source Sans Pro"/>
                <a:sym typeface="Source Sans Pro"/>
              </a:rPr>
              <a:t>=</a:t>
            </a:r>
            <a:endParaRPr>
              <a:solidFill>
                <a:srgbClr val="FFFF00"/>
              </a:solidFill>
            </a:endParaRPr>
          </a:p>
        </p:txBody>
      </p:sp>
      <p:sp>
        <p:nvSpPr>
          <p:cNvPr id="407" name="Google Shape;407;p57"/>
          <p:cNvSpPr txBox="1"/>
          <p:nvPr/>
        </p:nvSpPr>
        <p:spPr>
          <a:xfrm>
            <a:off x="4876800" y="3962400"/>
            <a:ext cx="708300" cy="1108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6000">
                <a:solidFill>
                  <a:srgbClr val="00FF00"/>
                </a:solidFill>
                <a:latin typeface="Source Sans Pro"/>
                <a:ea typeface="Source Sans Pro"/>
                <a:cs typeface="Source Sans Pro"/>
                <a:sym typeface="Source Sans Pro"/>
              </a:rPr>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411" name="Shape 411"/>
        <p:cNvGrpSpPr/>
        <p:nvPr/>
      </p:nvGrpSpPr>
      <p:grpSpPr>
        <a:xfrm>
          <a:off x="0" y="0"/>
          <a:ext cx="0" cy="0"/>
          <a:chOff x="0" y="0"/>
          <a:chExt cx="0" cy="0"/>
        </a:xfrm>
      </p:grpSpPr>
      <p:sp>
        <p:nvSpPr>
          <p:cNvPr id="412" name="Google Shape;412;p58"/>
          <p:cNvSpPr txBox="1"/>
          <p:nvPr>
            <p:ph type="title"/>
          </p:nvPr>
        </p:nvSpPr>
        <p:spPr>
          <a:xfrm>
            <a:off x="786150" y="1871875"/>
            <a:ext cx="7571700" cy="16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solidFill>
                  <a:srgbClr val="FFFFFF"/>
                </a:solidFill>
              </a:rPr>
              <a:t>Gracias por su atención</a:t>
            </a:r>
            <a:endParaRPr sz="5500">
              <a:solidFill>
                <a:srgbClr val="FFFFFF"/>
              </a:solidFill>
            </a:endParaRPr>
          </a:p>
        </p:txBody>
      </p:sp>
      <p:sp>
        <p:nvSpPr>
          <p:cNvPr id="413" name="Google Shape;413;p58"/>
          <p:cNvSpPr txBox="1"/>
          <p:nvPr/>
        </p:nvSpPr>
        <p:spPr>
          <a:xfrm>
            <a:off x="2224950" y="3695900"/>
            <a:ext cx="4694100" cy="12105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2000">
                <a:solidFill>
                  <a:srgbClr val="263238"/>
                </a:solidFill>
                <a:latin typeface="Source Sans Pro"/>
                <a:ea typeface="Source Sans Pro"/>
                <a:cs typeface="Source Sans Pro"/>
                <a:sym typeface="Source Sans Pro"/>
              </a:rPr>
              <a:t>Nasim Salim: </a:t>
            </a:r>
            <a:r>
              <a:rPr lang="en" sz="2000" u="sng">
                <a:solidFill>
                  <a:srgbClr val="0091EA"/>
                </a:solidFill>
                <a:latin typeface="Source Sans Pro"/>
                <a:ea typeface="Source Sans Pro"/>
                <a:cs typeface="Source Sans Pro"/>
                <a:sym typeface="Source Sans Pro"/>
                <a:hlinkClick r:id="rId3">
                  <a:extLst>
                    <a:ext uri="{A12FA001-AC4F-418D-AE19-62706E023703}">
                      <ahyp:hlinkClr val="tx"/>
                    </a:ext>
                  </a:extLst>
                </a:hlinkClick>
              </a:rPr>
              <a:t>nasimtaleb@hotmail.com</a:t>
            </a:r>
            <a:endParaRPr sz="2000">
              <a:solidFill>
                <a:srgbClr val="263238"/>
              </a:solidFill>
              <a:latin typeface="Source Sans Pro"/>
              <a:ea typeface="Source Sans Pro"/>
              <a:cs typeface="Source Sans Pro"/>
              <a:sym typeface="Source Sans Pro"/>
            </a:endParaRPr>
          </a:p>
          <a:p>
            <a:pPr indent="0" lvl="0" marL="0" rtl="0" algn="ctr">
              <a:spcBef>
                <a:spcPts val="600"/>
              </a:spcBef>
              <a:spcAft>
                <a:spcPts val="0"/>
              </a:spcAft>
              <a:buNone/>
            </a:pPr>
            <a:r>
              <a:t/>
            </a:r>
            <a:endParaRPr sz="2300">
              <a:solidFill>
                <a:srgbClr val="263238"/>
              </a:solidFill>
              <a:latin typeface="Source Sans Pro"/>
              <a:ea typeface="Source Sans Pro"/>
              <a:cs typeface="Source Sans Pro"/>
              <a:sym typeface="Source Sans Pro"/>
            </a:endParaRPr>
          </a:p>
          <a:p>
            <a:pPr indent="0" lvl="0" marL="0" rtl="0" algn="ctr">
              <a:spcBef>
                <a:spcPts val="600"/>
              </a:spcBef>
              <a:spcAft>
                <a:spcPts val="0"/>
              </a:spcAft>
              <a:buNone/>
            </a:pPr>
            <a:r>
              <a:t/>
            </a:r>
            <a:endParaRPr sz="2300">
              <a:solidFill>
                <a:srgbClr val="263238"/>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Hipótesis de variables pre análisis</a:t>
            </a:r>
            <a:endParaRPr/>
          </a:p>
        </p:txBody>
      </p:sp>
      <p:sp>
        <p:nvSpPr>
          <p:cNvPr id="114" name="Google Shape;114;p19"/>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Tipo de empleo</a:t>
            </a:r>
            <a:r>
              <a:rPr lang="en"/>
              <a:t>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Cargo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15" name="Google Shape;115;p19"/>
          <p:cNvPicPr preferRelativeResize="0"/>
          <p:nvPr/>
        </p:nvPicPr>
        <p:blipFill>
          <a:blip r:embed="rId3">
            <a:alphaModFix/>
          </a:blip>
          <a:stretch>
            <a:fillRect/>
          </a:stretch>
        </p:blipFill>
        <p:spPr>
          <a:xfrm>
            <a:off x="3570150" y="1010725"/>
            <a:ext cx="2456801" cy="1584125"/>
          </a:xfrm>
          <a:prstGeom prst="rect">
            <a:avLst/>
          </a:prstGeom>
          <a:noFill/>
          <a:ln>
            <a:noFill/>
          </a:ln>
        </p:spPr>
      </p:pic>
      <p:pic>
        <p:nvPicPr>
          <p:cNvPr id="116" name="Google Shape;116;p19"/>
          <p:cNvPicPr preferRelativeResize="0"/>
          <p:nvPr/>
        </p:nvPicPr>
        <p:blipFill>
          <a:blip r:embed="rId4">
            <a:alphaModFix/>
          </a:blip>
          <a:stretch>
            <a:fillRect/>
          </a:stretch>
        </p:blipFill>
        <p:spPr>
          <a:xfrm>
            <a:off x="2197874" y="2751125"/>
            <a:ext cx="3199750" cy="225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Hipótesis de variables pre análisis</a:t>
            </a:r>
            <a:endParaRPr/>
          </a:p>
        </p:txBody>
      </p:sp>
      <p:sp>
        <p:nvSpPr>
          <p:cNvPr id="122" name="Google Shape;122;p20"/>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Moneda remunerada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Salario en USD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23" name="Google Shape;123;p20"/>
          <p:cNvPicPr preferRelativeResize="0"/>
          <p:nvPr/>
        </p:nvPicPr>
        <p:blipFill>
          <a:blip r:embed="rId3">
            <a:alphaModFix/>
          </a:blip>
          <a:stretch>
            <a:fillRect/>
          </a:stretch>
        </p:blipFill>
        <p:spPr>
          <a:xfrm>
            <a:off x="3857400" y="1113425"/>
            <a:ext cx="2605824" cy="1737216"/>
          </a:xfrm>
          <a:prstGeom prst="rect">
            <a:avLst/>
          </a:prstGeom>
          <a:noFill/>
          <a:ln>
            <a:noFill/>
          </a:ln>
        </p:spPr>
      </p:pic>
      <p:pic>
        <p:nvPicPr>
          <p:cNvPr id="124" name="Google Shape;124;p20"/>
          <p:cNvPicPr preferRelativeResize="0"/>
          <p:nvPr/>
        </p:nvPicPr>
        <p:blipFill>
          <a:blip r:embed="rId4">
            <a:alphaModFix/>
          </a:blip>
          <a:stretch>
            <a:fillRect/>
          </a:stretch>
        </p:blipFill>
        <p:spPr>
          <a:xfrm>
            <a:off x="3328125" y="3031800"/>
            <a:ext cx="2605826" cy="195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Hipótesis de variables pre análisis</a:t>
            </a:r>
            <a:endParaRPr/>
          </a:p>
        </p:txBody>
      </p:sp>
      <p:sp>
        <p:nvSpPr>
          <p:cNvPr id="130" name="Google Shape;130;p21"/>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Residencia del empleado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Ratio de trabajo remoto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31" name="Google Shape;131;p21"/>
          <p:cNvPicPr preferRelativeResize="0"/>
          <p:nvPr/>
        </p:nvPicPr>
        <p:blipFill rotWithShape="1">
          <a:blip r:embed="rId3">
            <a:alphaModFix/>
          </a:blip>
          <a:srcRect b="13897" l="0" r="0" t="0"/>
          <a:stretch/>
        </p:blipFill>
        <p:spPr>
          <a:xfrm>
            <a:off x="4302400" y="1010725"/>
            <a:ext cx="3023026" cy="1724400"/>
          </a:xfrm>
          <a:prstGeom prst="rect">
            <a:avLst/>
          </a:prstGeom>
          <a:noFill/>
          <a:ln>
            <a:noFill/>
          </a:ln>
        </p:spPr>
      </p:pic>
      <p:pic>
        <p:nvPicPr>
          <p:cNvPr id="132" name="Google Shape;132;p21"/>
          <p:cNvPicPr preferRelativeResize="0"/>
          <p:nvPr/>
        </p:nvPicPr>
        <p:blipFill>
          <a:blip r:embed="rId4">
            <a:alphaModFix/>
          </a:blip>
          <a:stretch>
            <a:fillRect/>
          </a:stretch>
        </p:blipFill>
        <p:spPr>
          <a:xfrm>
            <a:off x="4516363" y="3080225"/>
            <a:ext cx="2809051" cy="1872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Hipótesis de variables pre análisis</a:t>
            </a:r>
            <a:endParaRPr/>
          </a:p>
        </p:txBody>
      </p:sp>
      <p:sp>
        <p:nvSpPr>
          <p:cNvPr id="138" name="Google Shape;138;p22"/>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Sede de la empresa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Tamaño de la empresa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39" name="Google Shape;139;p22"/>
          <p:cNvPicPr preferRelativeResize="0"/>
          <p:nvPr/>
        </p:nvPicPr>
        <p:blipFill rotWithShape="1">
          <a:blip r:embed="rId3">
            <a:alphaModFix/>
          </a:blip>
          <a:srcRect b="29433" l="0" r="0" t="0"/>
          <a:stretch/>
        </p:blipFill>
        <p:spPr>
          <a:xfrm>
            <a:off x="4023400" y="1010725"/>
            <a:ext cx="4001825" cy="2117900"/>
          </a:xfrm>
          <a:prstGeom prst="rect">
            <a:avLst/>
          </a:prstGeom>
          <a:noFill/>
          <a:ln>
            <a:noFill/>
          </a:ln>
        </p:spPr>
      </p:pic>
      <p:pic>
        <p:nvPicPr>
          <p:cNvPr id="140" name="Google Shape;140;p22"/>
          <p:cNvPicPr preferRelativeResize="0"/>
          <p:nvPr/>
        </p:nvPicPr>
        <p:blipFill rotWithShape="1">
          <a:blip r:embed="rId4">
            <a:alphaModFix/>
          </a:blip>
          <a:srcRect b="0" l="0" r="0" t="30834"/>
          <a:stretch/>
        </p:blipFill>
        <p:spPr>
          <a:xfrm>
            <a:off x="4262650" y="3352350"/>
            <a:ext cx="3925051" cy="162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Hipótesis de variables pre análisis</a:t>
            </a:r>
            <a:endParaRPr/>
          </a:p>
        </p:txBody>
      </p:sp>
      <p:pic>
        <p:nvPicPr>
          <p:cNvPr id="146" name="Google Shape;146;p23"/>
          <p:cNvPicPr preferRelativeResize="0"/>
          <p:nvPr/>
        </p:nvPicPr>
        <p:blipFill rotWithShape="1">
          <a:blip r:embed="rId3">
            <a:alphaModFix/>
          </a:blip>
          <a:srcRect b="19692" l="0" r="8958" t="5000"/>
          <a:stretch/>
        </p:blipFill>
        <p:spPr>
          <a:xfrm>
            <a:off x="2523600" y="1198150"/>
            <a:ext cx="4362650" cy="363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